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256" r:id="rId2"/>
    <p:sldId id="257" r:id="rId3"/>
    <p:sldId id="259" r:id="rId4"/>
    <p:sldId id="260" r:id="rId5"/>
    <p:sldId id="272" r:id="rId6"/>
    <p:sldId id="263" r:id="rId7"/>
    <p:sldId id="265" r:id="rId8"/>
    <p:sldId id="266" r:id="rId9"/>
    <p:sldId id="267" r:id="rId10"/>
    <p:sldId id="274" r:id="rId11"/>
    <p:sldId id="275" r:id="rId12"/>
    <p:sldId id="276" r:id="rId13"/>
    <p:sldId id="277" r:id="rId14"/>
    <p:sldId id="279" r:id="rId15"/>
    <p:sldId id="281" r:id="rId16"/>
    <p:sldId id="288" r:id="rId17"/>
    <p:sldId id="287" r:id="rId18"/>
    <p:sldId id="289" r:id="rId19"/>
    <p:sldId id="285"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4437567-CB5B-4269-835B-F96705F2F0B9}" type="datetimeFigureOut">
              <a:rPr lang="en-US" smtClean="0"/>
              <a:t>11/10/2021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89F1289-D615-4B28-A3DD-EC79B79C8671}" type="slidenum">
              <a:rPr lang="en-US" smtClean="0"/>
              <a:t>‹#›</a:t>
            </a:fld>
            <a:endParaRPr lang="en-US"/>
          </a:p>
        </p:txBody>
      </p:sp>
    </p:spTree>
    <p:extLst>
      <p:ext uri="{BB962C8B-B14F-4D97-AF65-F5344CB8AC3E}">
        <p14:creationId xmlns:p14="http://schemas.microsoft.com/office/powerpoint/2010/main" val="1792229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2FC5AF4-93D6-4AF9-B80C-52E72610173F}" type="datetimeFigureOut">
              <a:rPr lang="en-US" smtClean="0"/>
              <a:t>11/10/2021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458C692-BADF-4FE9-AA3A-8D74145D94B0}" type="slidenum">
              <a:rPr lang="en-US" smtClean="0"/>
              <a:t>‹#›</a:t>
            </a:fld>
            <a:endParaRPr lang="en-US"/>
          </a:p>
        </p:txBody>
      </p:sp>
    </p:spTree>
    <p:extLst>
      <p:ext uri="{BB962C8B-B14F-4D97-AF65-F5344CB8AC3E}">
        <p14:creationId xmlns:p14="http://schemas.microsoft.com/office/powerpoint/2010/main" val="3937235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58C692-BADF-4FE9-AA3A-8D74145D94B0}" type="slidenum">
              <a:rPr lang="en-US" smtClean="0"/>
              <a:t>1</a:t>
            </a:fld>
            <a:endParaRPr lang="en-US"/>
          </a:p>
        </p:txBody>
      </p:sp>
    </p:spTree>
    <p:extLst>
      <p:ext uri="{BB962C8B-B14F-4D97-AF65-F5344CB8AC3E}">
        <p14:creationId xmlns:p14="http://schemas.microsoft.com/office/powerpoint/2010/main" val="4277656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3F7ACA-84EA-40A6-B443-98CBFEEF0146}" type="slidenum">
              <a:rPr lang="en-US" smtClean="0"/>
              <a:t>5</a:t>
            </a:fld>
            <a:endParaRPr lang="en-US"/>
          </a:p>
        </p:txBody>
      </p:sp>
    </p:spTree>
    <p:extLst>
      <p:ext uri="{BB962C8B-B14F-4D97-AF65-F5344CB8AC3E}">
        <p14:creationId xmlns:p14="http://schemas.microsoft.com/office/powerpoint/2010/main" val="2105427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B01004-04A7-4D79-8A32-518A1C9B957A}" type="datetime1">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C6292-5B85-470A-8D43-F7202B6ECEC1}" type="slidenum">
              <a:rPr lang="en-US" smtClean="0"/>
              <a:t>‹#›</a:t>
            </a:fld>
            <a:endParaRPr lang="en-US"/>
          </a:p>
        </p:txBody>
      </p:sp>
    </p:spTree>
    <p:extLst>
      <p:ext uri="{BB962C8B-B14F-4D97-AF65-F5344CB8AC3E}">
        <p14:creationId xmlns:p14="http://schemas.microsoft.com/office/powerpoint/2010/main" val="1215761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120AB7-880A-4D54-8652-5D76592DA1B3}" type="datetime1">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C6292-5B85-470A-8D43-F7202B6ECEC1}" type="slidenum">
              <a:rPr lang="en-US" smtClean="0"/>
              <a:t>‹#›</a:t>
            </a:fld>
            <a:endParaRPr lang="en-US"/>
          </a:p>
        </p:txBody>
      </p:sp>
    </p:spTree>
    <p:extLst>
      <p:ext uri="{BB962C8B-B14F-4D97-AF65-F5344CB8AC3E}">
        <p14:creationId xmlns:p14="http://schemas.microsoft.com/office/powerpoint/2010/main" val="1030692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AD2F54-64E4-4715-9872-01ECEB905048}" type="datetime1">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C6292-5B85-470A-8D43-F7202B6ECEC1}" type="slidenum">
              <a:rPr lang="en-US" smtClean="0"/>
              <a:t>‹#›</a:t>
            </a:fld>
            <a:endParaRPr lang="en-US"/>
          </a:p>
        </p:txBody>
      </p:sp>
    </p:spTree>
    <p:extLst>
      <p:ext uri="{BB962C8B-B14F-4D97-AF65-F5344CB8AC3E}">
        <p14:creationId xmlns:p14="http://schemas.microsoft.com/office/powerpoint/2010/main" val="3151683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14ADA4-56DB-4300-9FCA-6F46FF9BB301}" type="datetime1">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C6292-5B85-470A-8D43-F7202B6ECEC1}" type="slidenum">
              <a:rPr lang="en-US" smtClean="0"/>
              <a:t>‹#›</a:t>
            </a:fld>
            <a:endParaRPr lang="en-US"/>
          </a:p>
        </p:txBody>
      </p:sp>
    </p:spTree>
    <p:extLst>
      <p:ext uri="{BB962C8B-B14F-4D97-AF65-F5344CB8AC3E}">
        <p14:creationId xmlns:p14="http://schemas.microsoft.com/office/powerpoint/2010/main" val="121122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6E22B5-A1C5-437E-9CDA-35945D8790A2}" type="datetime1">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C6292-5B85-470A-8D43-F7202B6ECEC1}" type="slidenum">
              <a:rPr lang="en-US" smtClean="0"/>
              <a:t>‹#›</a:t>
            </a:fld>
            <a:endParaRPr lang="en-US"/>
          </a:p>
        </p:txBody>
      </p:sp>
    </p:spTree>
    <p:extLst>
      <p:ext uri="{BB962C8B-B14F-4D97-AF65-F5344CB8AC3E}">
        <p14:creationId xmlns:p14="http://schemas.microsoft.com/office/powerpoint/2010/main" val="3452434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B20857-8F73-4A44-893C-ACF1A54B2795}" type="datetime1">
              <a:rPr lang="en-US" smtClean="0"/>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C6292-5B85-470A-8D43-F7202B6ECEC1}" type="slidenum">
              <a:rPr lang="en-US" smtClean="0"/>
              <a:t>‹#›</a:t>
            </a:fld>
            <a:endParaRPr lang="en-US"/>
          </a:p>
        </p:txBody>
      </p:sp>
    </p:spTree>
    <p:extLst>
      <p:ext uri="{BB962C8B-B14F-4D97-AF65-F5344CB8AC3E}">
        <p14:creationId xmlns:p14="http://schemas.microsoft.com/office/powerpoint/2010/main" val="1459956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901A36-ACCE-465D-B69F-0C630DEC9FFF}" type="datetime1">
              <a:rPr lang="en-US" smtClean="0"/>
              <a:t>11/10/2021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AC6292-5B85-470A-8D43-F7202B6ECEC1}" type="slidenum">
              <a:rPr lang="en-US" smtClean="0"/>
              <a:t>‹#›</a:t>
            </a:fld>
            <a:endParaRPr lang="en-US"/>
          </a:p>
        </p:txBody>
      </p:sp>
    </p:spTree>
    <p:extLst>
      <p:ext uri="{BB962C8B-B14F-4D97-AF65-F5344CB8AC3E}">
        <p14:creationId xmlns:p14="http://schemas.microsoft.com/office/powerpoint/2010/main" val="1779782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A01A9C-E1BD-4042-9A00-B6D25351548E}" type="datetime1">
              <a:rPr lang="en-US" smtClean="0"/>
              <a:t>11/10/2021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AC6292-5B85-470A-8D43-F7202B6ECEC1}" type="slidenum">
              <a:rPr lang="en-US" smtClean="0"/>
              <a:t>‹#›</a:t>
            </a:fld>
            <a:endParaRPr lang="en-US"/>
          </a:p>
        </p:txBody>
      </p:sp>
    </p:spTree>
    <p:extLst>
      <p:ext uri="{BB962C8B-B14F-4D97-AF65-F5344CB8AC3E}">
        <p14:creationId xmlns:p14="http://schemas.microsoft.com/office/powerpoint/2010/main" val="349112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9EAE1C-0119-458A-A3E2-FC2078826E29}" type="datetime1">
              <a:rPr lang="en-US" smtClean="0"/>
              <a:t>11/10/2021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AC6292-5B85-470A-8D43-F7202B6ECEC1}" type="slidenum">
              <a:rPr lang="en-US" smtClean="0"/>
              <a:t>‹#›</a:t>
            </a:fld>
            <a:endParaRPr lang="en-US"/>
          </a:p>
        </p:txBody>
      </p:sp>
    </p:spTree>
    <p:extLst>
      <p:ext uri="{BB962C8B-B14F-4D97-AF65-F5344CB8AC3E}">
        <p14:creationId xmlns:p14="http://schemas.microsoft.com/office/powerpoint/2010/main" val="3455810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3E4098-D407-4837-8BDB-DEE5111FED4C}" type="datetime1">
              <a:rPr lang="en-US" smtClean="0"/>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C6292-5B85-470A-8D43-F7202B6ECEC1}" type="slidenum">
              <a:rPr lang="en-US" smtClean="0"/>
              <a:t>‹#›</a:t>
            </a:fld>
            <a:endParaRPr lang="en-US"/>
          </a:p>
        </p:txBody>
      </p:sp>
    </p:spTree>
    <p:extLst>
      <p:ext uri="{BB962C8B-B14F-4D97-AF65-F5344CB8AC3E}">
        <p14:creationId xmlns:p14="http://schemas.microsoft.com/office/powerpoint/2010/main" val="3308707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22B30C-0924-4940-9DFB-93DD64ED2C2C}" type="datetime1">
              <a:rPr lang="en-US" smtClean="0"/>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C6292-5B85-470A-8D43-F7202B6ECEC1}" type="slidenum">
              <a:rPr lang="en-US" smtClean="0"/>
              <a:t>‹#›</a:t>
            </a:fld>
            <a:endParaRPr lang="en-US"/>
          </a:p>
        </p:txBody>
      </p:sp>
    </p:spTree>
    <p:extLst>
      <p:ext uri="{BB962C8B-B14F-4D97-AF65-F5344CB8AC3E}">
        <p14:creationId xmlns:p14="http://schemas.microsoft.com/office/powerpoint/2010/main" val="1004586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CCFE91-A349-4A6E-8950-4594066D8BDC}" type="datetime1">
              <a:rPr lang="en-US" smtClean="0"/>
              <a:t>11/10/2021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C6292-5B85-470A-8D43-F7202B6ECEC1}" type="slidenum">
              <a:rPr lang="en-US" smtClean="0"/>
              <a:t>‹#›</a:t>
            </a:fld>
            <a:endParaRPr lang="en-US"/>
          </a:p>
        </p:txBody>
      </p:sp>
    </p:spTree>
    <p:extLst>
      <p:ext uri="{BB962C8B-B14F-4D97-AF65-F5344CB8AC3E}">
        <p14:creationId xmlns:p14="http://schemas.microsoft.com/office/powerpoint/2010/main" val="581441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2.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png"/><Relationship Id="rId7"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1.png"/><Relationship Id="rId10" Type="http://schemas.openxmlformats.org/officeDocument/2006/relationships/image" Target="../media/image19.png"/><Relationship Id="rId4" Type="http://schemas.openxmlformats.org/officeDocument/2006/relationships/image" Target="../media/image7.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890" b="4255"/>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1621" y="5029200"/>
            <a:ext cx="9144000" cy="18287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98886" y="5562600"/>
            <a:ext cx="8817478" cy="1107996"/>
          </a:xfrm>
          <a:prstGeom prst="rect">
            <a:avLst/>
          </a:prstGeom>
          <a:noFill/>
        </p:spPr>
        <p:txBody>
          <a:bodyPr wrap="none" rtlCol="0">
            <a:spAutoFit/>
          </a:bodyPr>
          <a:lstStyle/>
          <a:p>
            <a:r>
              <a:rPr lang="en-US" sz="6600" b="1" dirty="0" smtClean="0">
                <a:solidFill>
                  <a:schemeClr val="bg1"/>
                </a:solidFill>
                <a:latin typeface="+mj-lt"/>
              </a:rPr>
              <a:t>Medicare Insurance Plan</a:t>
            </a:r>
          </a:p>
        </p:txBody>
      </p:sp>
      <p:sp>
        <p:nvSpPr>
          <p:cNvPr id="5" name="TextBox 4"/>
          <p:cNvSpPr txBox="1"/>
          <p:nvPr/>
        </p:nvSpPr>
        <p:spPr>
          <a:xfrm>
            <a:off x="911925" y="5257800"/>
            <a:ext cx="7391400" cy="461665"/>
          </a:xfrm>
          <a:prstGeom prst="rect">
            <a:avLst/>
          </a:prstGeom>
          <a:noFill/>
        </p:spPr>
        <p:txBody>
          <a:bodyPr wrap="square" rtlCol="0">
            <a:spAutoFit/>
          </a:bodyPr>
          <a:lstStyle/>
          <a:p>
            <a:pPr algn="ctr"/>
            <a:r>
              <a:rPr lang="en-US" sz="2400" b="1" dirty="0" smtClean="0">
                <a:solidFill>
                  <a:schemeClr val="bg1"/>
                </a:solidFill>
                <a:latin typeface="+mj-lt"/>
              </a:rPr>
              <a:t>Helping You Build the Foundation to Choose Your</a:t>
            </a:r>
            <a:endParaRPr lang="en-US" sz="2400" b="1" dirty="0">
              <a:solidFill>
                <a:schemeClr val="bg1"/>
              </a:solidFill>
              <a:latin typeface="+mj-lt"/>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4842" y="228599"/>
            <a:ext cx="4865566" cy="538949"/>
          </a:xfrm>
          <a:prstGeom prst="rect">
            <a:avLst/>
          </a:prstGeom>
        </p:spPr>
      </p:pic>
    </p:spTree>
    <p:extLst>
      <p:ext uri="{BB962C8B-B14F-4D97-AF65-F5344CB8AC3E}">
        <p14:creationId xmlns:p14="http://schemas.microsoft.com/office/powerpoint/2010/main" val="404032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2745" y="538490"/>
            <a:ext cx="8067855" cy="1631216"/>
          </a:xfrm>
          <a:prstGeom prst="rect">
            <a:avLst/>
          </a:prstGeom>
          <a:noFill/>
        </p:spPr>
        <p:txBody>
          <a:bodyPr wrap="square" rtlCol="0">
            <a:spAutoFit/>
          </a:bodyPr>
          <a:lstStyle/>
          <a:p>
            <a:pPr algn="ctr"/>
            <a:r>
              <a:rPr lang="en-US" sz="2800" b="1" dirty="0" smtClean="0">
                <a:solidFill>
                  <a:schemeClr val="bg1"/>
                </a:solidFill>
              </a:rPr>
              <a:t>What Fits My Situation?</a:t>
            </a:r>
          </a:p>
          <a:p>
            <a:pPr algn="ctr"/>
            <a:r>
              <a:rPr lang="en-US" sz="7200" b="1" dirty="0" smtClean="0">
                <a:solidFill>
                  <a:srgbClr val="FF0000"/>
                </a:solidFill>
              </a:rPr>
              <a:t>IT DEPENDS</a:t>
            </a:r>
            <a:endParaRPr lang="en-US" sz="7200" b="1" dirty="0">
              <a:solidFill>
                <a:srgbClr val="FF0000"/>
              </a:solidFill>
            </a:endParaRPr>
          </a:p>
        </p:txBody>
      </p:sp>
      <p:cxnSp>
        <p:nvCxnSpPr>
          <p:cNvPr id="20" name="Straight Connector 19"/>
          <p:cNvCxnSpPr/>
          <p:nvPr/>
        </p:nvCxnSpPr>
        <p:spPr>
          <a:xfrm flipH="1">
            <a:off x="4571163" y="2209800"/>
            <a:ext cx="837" cy="4039593"/>
          </a:xfrm>
          <a:prstGeom prst="line">
            <a:avLst/>
          </a:prstGeom>
          <a:ln>
            <a:solidFill>
              <a:schemeClr val="tx2">
                <a:lumMod val="20000"/>
                <a:lumOff val="80000"/>
              </a:schemeClr>
            </a:solidFill>
          </a:ln>
        </p:spPr>
        <p:style>
          <a:lnRef idx="3">
            <a:schemeClr val="accent1"/>
          </a:lnRef>
          <a:fillRef idx="0">
            <a:schemeClr val="accent1"/>
          </a:fillRef>
          <a:effectRef idx="2">
            <a:schemeClr val="accent1"/>
          </a:effectRef>
          <a:fontRef idx="minor">
            <a:schemeClr val="tx1"/>
          </a:fontRef>
        </p:style>
      </p:cxnSp>
      <p:cxnSp>
        <p:nvCxnSpPr>
          <p:cNvPr id="22" name="Straight Connector 21"/>
          <p:cNvCxnSpPr/>
          <p:nvPr/>
        </p:nvCxnSpPr>
        <p:spPr>
          <a:xfrm flipH="1">
            <a:off x="457200" y="3542638"/>
            <a:ext cx="8382000" cy="0"/>
          </a:xfrm>
          <a:prstGeom prst="line">
            <a:avLst/>
          </a:prstGeom>
          <a:ln>
            <a:solidFill>
              <a:schemeClr val="tx2">
                <a:lumMod val="20000"/>
                <a:lumOff val="80000"/>
              </a:schemeClr>
            </a:solidFill>
          </a:ln>
        </p:spPr>
        <p:style>
          <a:lnRef idx="3">
            <a:schemeClr val="accent1"/>
          </a:lnRef>
          <a:fillRef idx="0">
            <a:schemeClr val="accent1"/>
          </a:fillRef>
          <a:effectRef idx="2">
            <a:schemeClr val="accent1"/>
          </a:effectRef>
          <a:fontRef idx="minor">
            <a:schemeClr val="tx1"/>
          </a:fontRef>
        </p:style>
      </p:cxnSp>
      <p:sp>
        <p:nvSpPr>
          <p:cNvPr id="28" name="TextBox 27"/>
          <p:cNvSpPr txBox="1"/>
          <p:nvPr/>
        </p:nvSpPr>
        <p:spPr>
          <a:xfrm>
            <a:off x="1143000" y="2022397"/>
            <a:ext cx="2881819" cy="1323439"/>
          </a:xfrm>
          <a:prstGeom prst="rect">
            <a:avLst/>
          </a:prstGeom>
          <a:noFill/>
        </p:spPr>
        <p:txBody>
          <a:bodyPr wrap="square" rtlCol="0">
            <a:spAutoFit/>
          </a:bodyPr>
          <a:lstStyle/>
          <a:p>
            <a:pPr algn="ctr"/>
            <a:r>
              <a:rPr lang="en-US" sz="4000" b="1" dirty="0">
                <a:solidFill>
                  <a:schemeClr val="tx2"/>
                </a:solidFill>
              </a:rPr>
              <a:t>Medicare</a:t>
            </a:r>
          </a:p>
          <a:p>
            <a:pPr algn="ctr"/>
            <a:r>
              <a:rPr lang="en-US" sz="4000" b="1" dirty="0">
                <a:solidFill>
                  <a:schemeClr val="tx2"/>
                </a:solidFill>
              </a:rPr>
              <a:t>Advantage</a:t>
            </a:r>
          </a:p>
        </p:txBody>
      </p:sp>
      <p:sp>
        <p:nvSpPr>
          <p:cNvPr id="30" name="TextBox 29"/>
          <p:cNvSpPr txBox="1"/>
          <p:nvPr/>
        </p:nvSpPr>
        <p:spPr>
          <a:xfrm>
            <a:off x="5048349" y="2040231"/>
            <a:ext cx="2952750" cy="1323439"/>
          </a:xfrm>
          <a:prstGeom prst="rect">
            <a:avLst/>
          </a:prstGeom>
          <a:noFill/>
        </p:spPr>
        <p:txBody>
          <a:bodyPr wrap="square" rtlCol="0">
            <a:spAutoFit/>
          </a:bodyPr>
          <a:lstStyle/>
          <a:p>
            <a:pPr algn="ctr"/>
            <a:r>
              <a:rPr lang="en-US" sz="4000" b="1" dirty="0">
                <a:solidFill>
                  <a:schemeClr val="tx2"/>
                </a:solidFill>
              </a:rPr>
              <a:t>Medicare</a:t>
            </a:r>
          </a:p>
          <a:p>
            <a:pPr algn="ctr"/>
            <a:r>
              <a:rPr lang="en-US" sz="4000" b="1" dirty="0">
                <a:solidFill>
                  <a:schemeClr val="tx2"/>
                </a:solidFill>
              </a:rPr>
              <a:t>Supplement</a:t>
            </a:r>
          </a:p>
        </p:txBody>
      </p:sp>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2589" y="6460571"/>
            <a:ext cx="2808166" cy="311055"/>
          </a:xfrm>
          <a:prstGeom prst="rect">
            <a:avLst/>
          </a:prstGeom>
        </p:spPr>
      </p:pic>
      <p:sp>
        <p:nvSpPr>
          <p:cNvPr id="21" name="Content Placeholder 2"/>
          <p:cNvSpPr txBox="1">
            <a:spLocks/>
          </p:cNvSpPr>
          <p:nvPr/>
        </p:nvSpPr>
        <p:spPr>
          <a:xfrm>
            <a:off x="549230" y="3962400"/>
            <a:ext cx="3771900" cy="2438400"/>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buNone/>
            </a:pPr>
            <a:r>
              <a:rPr lang="en-US" sz="2400" b="1" dirty="0" smtClean="0">
                <a:solidFill>
                  <a:schemeClr val="tx2"/>
                </a:solidFill>
              </a:rPr>
              <a:t>Lower Premium</a:t>
            </a:r>
          </a:p>
          <a:p>
            <a:pPr marL="137160" indent="0">
              <a:buNone/>
            </a:pPr>
            <a:endParaRPr lang="en-US" sz="2400" b="1" dirty="0" smtClean="0">
              <a:solidFill>
                <a:schemeClr val="tx2"/>
              </a:solidFill>
            </a:endParaRPr>
          </a:p>
          <a:p>
            <a:pPr marL="137160" indent="0">
              <a:buNone/>
            </a:pPr>
            <a:r>
              <a:rPr lang="en-US" sz="2400" b="1" dirty="0" smtClean="0">
                <a:solidFill>
                  <a:schemeClr val="tx2"/>
                </a:solidFill>
              </a:rPr>
              <a:t>Networks</a:t>
            </a:r>
          </a:p>
          <a:p>
            <a:pPr marL="137160" indent="0">
              <a:buNone/>
            </a:pPr>
            <a:r>
              <a:rPr lang="en-US" sz="2400" b="1" dirty="0" smtClean="0">
                <a:solidFill>
                  <a:schemeClr val="tx2"/>
                </a:solidFill>
              </a:rPr>
              <a:t>Co-Pay for Hospital Stay</a:t>
            </a:r>
          </a:p>
          <a:p>
            <a:pPr marL="137160" indent="0">
              <a:buNone/>
            </a:pPr>
            <a:r>
              <a:rPr lang="en-US" sz="2400" b="1" dirty="0" smtClean="0">
                <a:solidFill>
                  <a:schemeClr val="tx2"/>
                </a:solidFill>
              </a:rPr>
              <a:t>20 days Skilled Nursing</a:t>
            </a:r>
          </a:p>
          <a:p>
            <a:pPr marL="137160" indent="0">
              <a:buFont typeface="Wingdings 2"/>
              <a:buNone/>
            </a:pPr>
            <a:endParaRPr lang="en-US" b="1" dirty="0" smtClean="0">
              <a:solidFill>
                <a:schemeClr val="tx2"/>
              </a:solidFill>
            </a:endParaRPr>
          </a:p>
          <a:p>
            <a:endParaRPr lang="en-US" b="1" dirty="0">
              <a:solidFill>
                <a:schemeClr val="tx2"/>
              </a:solidFill>
            </a:endParaRPr>
          </a:p>
        </p:txBody>
      </p:sp>
      <p:sp>
        <p:nvSpPr>
          <p:cNvPr id="23" name="Content Placeholder 2"/>
          <p:cNvSpPr txBox="1">
            <a:spLocks/>
          </p:cNvSpPr>
          <p:nvPr/>
        </p:nvSpPr>
        <p:spPr>
          <a:xfrm>
            <a:off x="4953000" y="3962400"/>
            <a:ext cx="3771900" cy="2438400"/>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buNone/>
            </a:pPr>
            <a:r>
              <a:rPr lang="en-US" sz="2400" b="1" dirty="0">
                <a:solidFill>
                  <a:schemeClr val="tx2"/>
                </a:solidFill>
              </a:rPr>
              <a:t>Higher Premiums</a:t>
            </a:r>
          </a:p>
          <a:p>
            <a:pPr marL="137160" indent="0">
              <a:buNone/>
            </a:pPr>
            <a:endParaRPr lang="en-US" sz="2400" b="1" dirty="0">
              <a:solidFill>
                <a:schemeClr val="tx2"/>
              </a:solidFill>
            </a:endParaRPr>
          </a:p>
          <a:p>
            <a:pPr marL="137160" indent="0">
              <a:buNone/>
            </a:pPr>
            <a:r>
              <a:rPr lang="en-US" sz="2400" b="1" dirty="0">
                <a:solidFill>
                  <a:schemeClr val="tx2"/>
                </a:solidFill>
              </a:rPr>
              <a:t>No Networks</a:t>
            </a:r>
          </a:p>
          <a:p>
            <a:pPr marL="137160" indent="0">
              <a:buNone/>
            </a:pPr>
            <a:r>
              <a:rPr lang="en-US" sz="2400" b="1" dirty="0">
                <a:solidFill>
                  <a:schemeClr val="tx2"/>
                </a:solidFill>
              </a:rPr>
              <a:t>100% Hospital Coverage</a:t>
            </a:r>
          </a:p>
          <a:p>
            <a:pPr marL="137160" indent="0">
              <a:buNone/>
            </a:pPr>
            <a:r>
              <a:rPr lang="en-US" sz="2400" b="1" dirty="0">
                <a:solidFill>
                  <a:schemeClr val="tx2"/>
                </a:solidFill>
              </a:rPr>
              <a:t>100 days Skilled Nursing</a:t>
            </a:r>
          </a:p>
        </p:txBody>
      </p:sp>
      <p:sp>
        <p:nvSpPr>
          <p:cNvPr id="2" name="Slide Number Placeholder 1"/>
          <p:cNvSpPr>
            <a:spLocks noGrp="1"/>
          </p:cNvSpPr>
          <p:nvPr>
            <p:ph type="sldNum" sz="quarter" idx="12"/>
          </p:nvPr>
        </p:nvSpPr>
        <p:spPr/>
        <p:txBody>
          <a:bodyPr/>
          <a:lstStyle/>
          <a:p>
            <a:fld id="{02AC6292-5B85-470A-8D43-F7202B6ECEC1}" type="slidenum">
              <a:rPr lang="en-US" smtClean="0"/>
              <a:t>10</a:t>
            </a:fld>
            <a:endParaRPr lang="en-US"/>
          </a:p>
        </p:txBody>
      </p:sp>
    </p:spTree>
    <p:extLst>
      <p:ext uri="{BB962C8B-B14F-4D97-AF65-F5344CB8AC3E}">
        <p14:creationId xmlns:p14="http://schemas.microsoft.com/office/powerpoint/2010/main" val="1757746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prescription"/>
          <p:cNvPicPr>
            <a:picLocks noChangeAspect="1" noChangeArrowheads="1"/>
          </p:cNvPicPr>
          <p:nvPr/>
        </p:nvPicPr>
        <p:blipFill rotWithShape="1">
          <a:blip r:embed="rId2">
            <a:extLst>
              <a:ext uri="{28A0092B-C50C-407E-A947-70E740481C1C}">
                <a14:useLocalDpi xmlns:a14="http://schemas.microsoft.com/office/drawing/2010/main" val="0"/>
              </a:ext>
            </a:extLst>
          </a:blip>
          <a:srcRect l="14703"/>
          <a:stretch/>
        </p:blipFill>
        <p:spPr bwMode="auto">
          <a:xfrm>
            <a:off x="0" y="1609911"/>
            <a:ext cx="7956912" cy="52480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2745" y="538490"/>
            <a:ext cx="8067855" cy="523220"/>
          </a:xfrm>
          <a:prstGeom prst="rect">
            <a:avLst/>
          </a:prstGeom>
          <a:noFill/>
        </p:spPr>
        <p:txBody>
          <a:bodyPr wrap="square" rtlCol="0">
            <a:spAutoFit/>
          </a:bodyPr>
          <a:lstStyle/>
          <a:p>
            <a:pPr algn="ctr"/>
            <a:r>
              <a:rPr lang="en-US" sz="2800" b="1" dirty="0" smtClean="0">
                <a:solidFill>
                  <a:schemeClr val="bg1"/>
                </a:solidFill>
              </a:rPr>
              <a:t>PART D | Prescription Drugs</a:t>
            </a:r>
            <a:endParaRPr lang="en-US" sz="2800" b="1" dirty="0">
              <a:solidFill>
                <a:schemeClr val="bg1"/>
              </a:solidFill>
            </a:endParaRPr>
          </a:p>
        </p:txBody>
      </p:sp>
      <p:sp>
        <p:nvSpPr>
          <p:cNvPr id="15" name="Rectangle 14"/>
          <p:cNvSpPr/>
          <p:nvPr/>
        </p:nvSpPr>
        <p:spPr>
          <a:xfrm>
            <a:off x="5562600" y="1600199"/>
            <a:ext cx="3581400" cy="526751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638800" y="2559784"/>
            <a:ext cx="3505200" cy="1631216"/>
          </a:xfrm>
          <a:prstGeom prst="rect">
            <a:avLst/>
          </a:prstGeom>
          <a:noFill/>
        </p:spPr>
        <p:txBody>
          <a:bodyPr wrap="square" rtlCol="0">
            <a:spAutoFit/>
          </a:bodyPr>
          <a:lstStyle/>
          <a:p>
            <a:pPr marL="342900" indent="-342900">
              <a:buFont typeface="Arial" panose="020B0604020202020204" pitchFamily="34" charset="0"/>
              <a:buChar char="•"/>
            </a:pPr>
            <a:r>
              <a:rPr lang="en-US" sz="2000" b="1" dirty="0">
                <a:solidFill>
                  <a:schemeClr val="tx2"/>
                </a:solidFill>
              </a:rPr>
              <a:t>Only offered through private </a:t>
            </a:r>
            <a:r>
              <a:rPr lang="en-US" sz="2000" b="1" dirty="0" smtClean="0">
                <a:solidFill>
                  <a:schemeClr val="tx2"/>
                </a:solidFill>
              </a:rPr>
              <a:t>insurance</a:t>
            </a:r>
            <a:br>
              <a:rPr lang="en-US" sz="2000" b="1" dirty="0" smtClean="0">
                <a:solidFill>
                  <a:schemeClr val="tx2"/>
                </a:solidFill>
              </a:rPr>
            </a:br>
            <a:endParaRPr lang="en-US" sz="2000" b="1" dirty="0">
              <a:solidFill>
                <a:schemeClr val="tx2"/>
              </a:solidFill>
            </a:endParaRPr>
          </a:p>
          <a:p>
            <a:pPr marL="342900" indent="-342900">
              <a:buFont typeface="Arial" panose="020B0604020202020204" pitchFamily="34" charset="0"/>
              <a:buChar char="•"/>
            </a:pPr>
            <a:r>
              <a:rPr lang="en-US" sz="2000" b="1" dirty="0">
                <a:solidFill>
                  <a:schemeClr val="tx2"/>
                </a:solidFill>
              </a:rPr>
              <a:t>Must continue to pay Part B premium</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750" y="1038361"/>
            <a:ext cx="1143099" cy="1143099"/>
          </a:xfrm>
          <a:prstGeom prst="rect">
            <a:avLst/>
          </a:prstGeom>
        </p:spPr>
      </p:pic>
      <p:sp>
        <p:nvSpPr>
          <p:cNvPr id="2" name="Slide Number Placeholder 1"/>
          <p:cNvSpPr>
            <a:spLocks noGrp="1"/>
          </p:cNvSpPr>
          <p:nvPr>
            <p:ph type="sldNum" sz="quarter" idx="12"/>
          </p:nvPr>
        </p:nvSpPr>
        <p:spPr/>
        <p:txBody>
          <a:bodyPr/>
          <a:lstStyle/>
          <a:p>
            <a:fld id="{02AC6292-5B85-470A-8D43-F7202B6ECEC1}" type="slidenum">
              <a:rPr lang="en-US" smtClean="0"/>
              <a:t>11</a:t>
            </a:fld>
            <a:endParaRPr lang="en-US"/>
          </a:p>
        </p:txBody>
      </p:sp>
    </p:spTree>
    <p:extLst>
      <p:ext uri="{BB962C8B-B14F-4D97-AF65-F5344CB8AC3E}">
        <p14:creationId xmlns:p14="http://schemas.microsoft.com/office/powerpoint/2010/main" val="4167009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600200"/>
            <a:ext cx="9144000" cy="524652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52400" y="1868970"/>
            <a:ext cx="6096000" cy="4093428"/>
          </a:xfrm>
          <a:prstGeom prst="rect">
            <a:avLst/>
          </a:prstGeom>
          <a:noFill/>
        </p:spPr>
        <p:txBody>
          <a:bodyPr wrap="square" rtlCol="0">
            <a:spAutoFit/>
          </a:bodyPr>
          <a:lstStyle/>
          <a:p>
            <a:r>
              <a:rPr lang="en-US" sz="2000" b="1" dirty="0" smtClean="0">
                <a:solidFill>
                  <a:schemeClr val="tx2"/>
                </a:solidFill>
              </a:rPr>
              <a:t>COSTS</a:t>
            </a:r>
            <a:endParaRPr lang="en-US" sz="2000" b="1" dirty="0">
              <a:solidFill>
                <a:schemeClr val="tx2"/>
              </a:solidFill>
            </a:endParaRPr>
          </a:p>
          <a:p>
            <a:pPr marL="342900" indent="-342900">
              <a:buFont typeface="Arial" panose="020B0604020202020204" pitchFamily="34" charset="0"/>
              <a:buChar char="•"/>
            </a:pPr>
            <a:r>
              <a:rPr lang="en-US" sz="2000" dirty="0">
                <a:solidFill>
                  <a:schemeClr val="tx2"/>
                </a:solidFill>
              </a:rPr>
              <a:t>Prescription drug coverage varies from plan to plan</a:t>
            </a:r>
          </a:p>
          <a:p>
            <a:pPr marL="342900" indent="-342900">
              <a:buFont typeface="Arial" panose="020B0604020202020204" pitchFamily="34" charset="0"/>
              <a:buChar char="•"/>
            </a:pPr>
            <a:r>
              <a:rPr lang="en-US" sz="2000" dirty="0">
                <a:solidFill>
                  <a:schemeClr val="tx2"/>
                </a:solidFill>
              </a:rPr>
              <a:t>Catastrophic coverage protects you from very high drug costs</a:t>
            </a:r>
          </a:p>
          <a:p>
            <a:pPr marL="342900" indent="-342900">
              <a:buFont typeface="Arial" panose="020B0604020202020204" pitchFamily="34" charset="0"/>
              <a:buChar char="•"/>
            </a:pPr>
            <a:r>
              <a:rPr lang="en-US" sz="2000" dirty="0">
                <a:solidFill>
                  <a:schemeClr val="tx2"/>
                </a:solidFill>
              </a:rPr>
              <a:t>Benefits can change each year</a:t>
            </a:r>
          </a:p>
          <a:p>
            <a:r>
              <a:rPr lang="en-US" sz="2000" b="1" dirty="0" smtClean="0">
                <a:solidFill>
                  <a:schemeClr val="tx2"/>
                </a:solidFill>
              </a:rPr>
              <a:t>ENROLLMENT</a:t>
            </a:r>
            <a:endParaRPr lang="en-US" sz="2000" b="1" dirty="0">
              <a:solidFill>
                <a:schemeClr val="tx2"/>
              </a:solidFill>
            </a:endParaRPr>
          </a:p>
          <a:p>
            <a:pPr marL="342900" indent="-342900">
              <a:buFont typeface="Arial" panose="020B0604020202020204" pitchFamily="34" charset="0"/>
              <a:buChar char="•"/>
            </a:pPr>
            <a:r>
              <a:rPr lang="en-US" sz="2000" dirty="0">
                <a:solidFill>
                  <a:schemeClr val="tx2"/>
                </a:solidFill>
              </a:rPr>
              <a:t>Coverage is not automatic – you must choose &amp; enroll</a:t>
            </a:r>
          </a:p>
          <a:p>
            <a:pPr marL="342900" indent="-342900">
              <a:buFont typeface="Arial" panose="020B0604020202020204" pitchFamily="34" charset="0"/>
              <a:buChar char="•"/>
            </a:pPr>
            <a:r>
              <a:rPr lang="en-US" sz="2000" dirty="0">
                <a:solidFill>
                  <a:schemeClr val="tx2"/>
                </a:solidFill>
              </a:rPr>
              <a:t>Penalties may apply if you enroll late</a:t>
            </a:r>
          </a:p>
          <a:p>
            <a:r>
              <a:rPr lang="en-US" sz="2000" b="1" dirty="0" smtClean="0">
                <a:solidFill>
                  <a:schemeClr val="tx2"/>
                </a:solidFill>
              </a:rPr>
              <a:t>COVERAGE</a:t>
            </a:r>
            <a:endParaRPr lang="en-US" sz="2000" b="1" dirty="0">
              <a:solidFill>
                <a:schemeClr val="tx2"/>
              </a:solidFill>
            </a:endParaRPr>
          </a:p>
          <a:p>
            <a:pPr marL="342900" indent="-342900">
              <a:buFont typeface="Arial" panose="020B0604020202020204" pitchFamily="34" charset="0"/>
              <a:buChar char="•"/>
            </a:pPr>
            <a:r>
              <a:rPr lang="en-US" sz="2000" dirty="0">
                <a:solidFill>
                  <a:schemeClr val="tx2"/>
                </a:solidFill>
              </a:rPr>
              <a:t>Each plan has a list of drugs that it covers (formulary)</a:t>
            </a:r>
          </a:p>
          <a:p>
            <a:pPr marL="342900" indent="-342900">
              <a:buFont typeface="Arial" panose="020B0604020202020204" pitchFamily="34" charset="0"/>
              <a:buChar char="•"/>
            </a:pPr>
            <a:r>
              <a:rPr lang="en-US" sz="2000" dirty="0">
                <a:solidFill>
                  <a:schemeClr val="tx2"/>
                </a:solidFill>
              </a:rPr>
              <a:t>Make sure your drugs are covered before you enroll in a plan</a:t>
            </a:r>
          </a:p>
          <a:p>
            <a:pPr marL="342900" indent="-342900">
              <a:buFont typeface="Arial" panose="020B0604020202020204" pitchFamily="34" charset="0"/>
              <a:buChar char="•"/>
            </a:pPr>
            <a:r>
              <a:rPr lang="en-US" sz="2000" dirty="0">
                <a:solidFill>
                  <a:schemeClr val="tx2"/>
                </a:solidFill>
              </a:rPr>
              <a:t>The list of drugs can change each year</a:t>
            </a:r>
          </a:p>
        </p:txBody>
      </p:sp>
      <p:sp>
        <p:nvSpPr>
          <p:cNvPr id="4" name="Rectangle 3"/>
          <p:cNvSpPr/>
          <p:nvPr/>
        </p:nvSpPr>
        <p:spPr>
          <a:xfrm>
            <a:off x="0" y="0"/>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2745" y="538490"/>
            <a:ext cx="8067855" cy="523220"/>
          </a:xfrm>
          <a:prstGeom prst="rect">
            <a:avLst/>
          </a:prstGeom>
          <a:noFill/>
        </p:spPr>
        <p:txBody>
          <a:bodyPr wrap="square" rtlCol="0">
            <a:spAutoFit/>
          </a:bodyPr>
          <a:lstStyle/>
          <a:p>
            <a:pPr algn="ctr"/>
            <a:r>
              <a:rPr lang="en-US" sz="2800" b="1" dirty="0">
                <a:solidFill>
                  <a:schemeClr val="bg1"/>
                </a:solidFill>
              </a:rPr>
              <a:t>PART D</a:t>
            </a:r>
            <a:r>
              <a:rPr lang="en-US" sz="2800" b="1" dirty="0" smtClean="0">
                <a:solidFill>
                  <a:schemeClr val="bg1"/>
                </a:solidFill>
              </a:rPr>
              <a:t> </a:t>
            </a:r>
            <a:r>
              <a:rPr lang="en-US" sz="2800" b="1" dirty="0">
                <a:solidFill>
                  <a:schemeClr val="bg1"/>
                </a:solidFill>
              </a:rPr>
              <a:t>| </a:t>
            </a:r>
            <a:r>
              <a:rPr lang="en-US" sz="2800" b="1" dirty="0" smtClean="0">
                <a:solidFill>
                  <a:schemeClr val="bg1"/>
                </a:solidFill>
              </a:rPr>
              <a:t>Fast Facts</a:t>
            </a:r>
            <a:endParaRPr lang="en-US" sz="2800" b="1" dirty="0">
              <a:solidFill>
                <a:schemeClr val="bg1"/>
              </a:solidFill>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2589" y="6460571"/>
            <a:ext cx="2808166" cy="311055"/>
          </a:xfrm>
          <a:prstGeom prst="rect">
            <a:avLst/>
          </a:prstGeom>
        </p:spPr>
      </p:pic>
      <p:sp>
        <p:nvSpPr>
          <p:cNvPr id="3" name="Rectangle 2"/>
          <p:cNvSpPr/>
          <p:nvPr/>
        </p:nvSpPr>
        <p:spPr>
          <a:xfrm>
            <a:off x="6362700" y="2590800"/>
            <a:ext cx="2514600" cy="3581400"/>
          </a:xfrm>
          <a:prstGeom prst="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8449" y="1017918"/>
            <a:ext cx="1143099" cy="1143099"/>
          </a:xfrm>
          <a:prstGeom prst="rect">
            <a:avLst/>
          </a:prstGeom>
        </p:spPr>
      </p:pic>
      <p:pic>
        <p:nvPicPr>
          <p:cNvPr id="16386" name="Picture 2" descr="Related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24928" r="25538"/>
          <a:stretch/>
        </p:blipFill>
        <p:spPr bwMode="auto">
          <a:xfrm>
            <a:off x="6473467" y="2761278"/>
            <a:ext cx="2293066" cy="324044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02AC6292-5B85-470A-8D43-F7202B6ECEC1}" type="slidenum">
              <a:rPr lang="en-US" smtClean="0"/>
              <a:t>12</a:t>
            </a:fld>
            <a:endParaRPr lang="en-US"/>
          </a:p>
        </p:txBody>
      </p:sp>
    </p:spTree>
    <p:extLst>
      <p:ext uri="{BB962C8B-B14F-4D97-AF65-F5344CB8AC3E}">
        <p14:creationId xmlns:p14="http://schemas.microsoft.com/office/powerpoint/2010/main" val="4200687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600200"/>
            <a:ext cx="9144000" cy="524652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52400" y="1868970"/>
            <a:ext cx="6096000" cy="1631216"/>
          </a:xfrm>
          <a:prstGeom prst="rect">
            <a:avLst/>
          </a:prstGeom>
          <a:noFill/>
        </p:spPr>
        <p:txBody>
          <a:bodyPr wrap="square" rtlCol="0">
            <a:spAutoFit/>
          </a:bodyPr>
          <a:lstStyle/>
          <a:p>
            <a:pPr marL="137160" indent="0">
              <a:buNone/>
            </a:pPr>
            <a:r>
              <a:rPr lang="en-US" sz="2000" b="1" dirty="0">
                <a:solidFill>
                  <a:schemeClr val="tx2"/>
                </a:solidFill>
              </a:rPr>
              <a:t>Formulary: List of drugs </a:t>
            </a:r>
            <a:r>
              <a:rPr lang="en-US" sz="2000" b="1" dirty="0" smtClean="0">
                <a:solidFill>
                  <a:schemeClr val="tx2"/>
                </a:solidFill>
              </a:rPr>
              <a:t>that the </a:t>
            </a:r>
            <a:r>
              <a:rPr lang="en-US" sz="2000" b="1" dirty="0">
                <a:solidFill>
                  <a:schemeClr val="tx2"/>
                </a:solidFill>
              </a:rPr>
              <a:t>insurance plan covers</a:t>
            </a:r>
          </a:p>
          <a:p>
            <a:pPr marL="137160" indent="0">
              <a:buNone/>
            </a:pPr>
            <a:endParaRPr lang="en-US" sz="2000" dirty="0"/>
          </a:p>
          <a:p>
            <a:pPr marL="137160" indent="0">
              <a:buNone/>
            </a:pPr>
            <a:r>
              <a:rPr lang="en-US" sz="2000" dirty="0"/>
              <a:t>Many drug plans have a tiered formulary. That means the plan divides drugs into groups called “tiers”. Generally, the lower the tier, the lower your copay.</a:t>
            </a:r>
          </a:p>
        </p:txBody>
      </p:sp>
      <p:sp>
        <p:nvSpPr>
          <p:cNvPr id="4" name="Rectangle 3"/>
          <p:cNvSpPr/>
          <p:nvPr/>
        </p:nvSpPr>
        <p:spPr>
          <a:xfrm>
            <a:off x="0" y="0"/>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2745" y="538490"/>
            <a:ext cx="8067855" cy="523220"/>
          </a:xfrm>
          <a:prstGeom prst="rect">
            <a:avLst/>
          </a:prstGeom>
          <a:noFill/>
        </p:spPr>
        <p:txBody>
          <a:bodyPr wrap="square" rtlCol="0">
            <a:spAutoFit/>
          </a:bodyPr>
          <a:lstStyle/>
          <a:p>
            <a:pPr algn="ctr"/>
            <a:r>
              <a:rPr lang="en-US" sz="2800" b="1" dirty="0">
                <a:solidFill>
                  <a:schemeClr val="bg1"/>
                </a:solidFill>
              </a:rPr>
              <a:t>PART D</a:t>
            </a:r>
            <a:r>
              <a:rPr lang="en-US" sz="2800" b="1" dirty="0" smtClean="0">
                <a:solidFill>
                  <a:schemeClr val="bg1"/>
                </a:solidFill>
              </a:rPr>
              <a:t> </a:t>
            </a:r>
            <a:r>
              <a:rPr lang="en-US" sz="2800" b="1" dirty="0">
                <a:solidFill>
                  <a:schemeClr val="bg1"/>
                </a:solidFill>
              </a:rPr>
              <a:t>| </a:t>
            </a:r>
            <a:r>
              <a:rPr lang="en-US" sz="2800" b="1" dirty="0" smtClean="0">
                <a:solidFill>
                  <a:schemeClr val="bg1"/>
                </a:solidFill>
              </a:rPr>
              <a:t>Fast Facts</a:t>
            </a:r>
            <a:endParaRPr lang="en-US" sz="2800" b="1" dirty="0">
              <a:solidFill>
                <a:schemeClr val="bg1"/>
              </a:solidFill>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2589" y="6460571"/>
            <a:ext cx="2808166" cy="311055"/>
          </a:xfrm>
          <a:prstGeom prst="rect">
            <a:avLst/>
          </a:prstGeom>
        </p:spPr>
      </p:pic>
      <p:sp>
        <p:nvSpPr>
          <p:cNvPr id="3" name="Rectangle 2"/>
          <p:cNvSpPr/>
          <p:nvPr/>
        </p:nvSpPr>
        <p:spPr>
          <a:xfrm>
            <a:off x="6362700" y="2590800"/>
            <a:ext cx="2514600" cy="3581400"/>
          </a:xfrm>
          <a:prstGeom prst="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8449" y="1017918"/>
            <a:ext cx="1143099" cy="1143099"/>
          </a:xfrm>
          <a:prstGeom prst="rect">
            <a:avLst/>
          </a:prstGeom>
        </p:spPr>
      </p:pic>
      <p:pic>
        <p:nvPicPr>
          <p:cNvPr id="16386" name="Picture 2" descr="Related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24928" r="25538"/>
          <a:stretch/>
        </p:blipFill>
        <p:spPr bwMode="auto">
          <a:xfrm>
            <a:off x="6473467" y="2761278"/>
            <a:ext cx="2293066" cy="3240443"/>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a:xfrm>
            <a:off x="152400" y="3556886"/>
            <a:ext cx="2895600" cy="3886200"/>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buFont typeface="Wingdings 2"/>
              <a:buNone/>
            </a:pPr>
            <a:r>
              <a:rPr lang="en-US" sz="2400" b="1" dirty="0" smtClean="0">
                <a:solidFill>
                  <a:schemeClr val="tx2"/>
                </a:solidFill>
              </a:rPr>
              <a:t>Tiered Formulary</a:t>
            </a:r>
          </a:p>
          <a:p>
            <a:pPr marL="137160" indent="0">
              <a:buFont typeface="Wingdings 2"/>
              <a:buNone/>
            </a:pPr>
            <a:r>
              <a:rPr lang="en-US" sz="2400" b="1" dirty="0" smtClean="0"/>
              <a:t>Tier 5  </a:t>
            </a:r>
            <a:r>
              <a:rPr lang="en-US" sz="2400" dirty="0" smtClean="0"/>
              <a:t>$$$$$</a:t>
            </a:r>
          </a:p>
          <a:p>
            <a:pPr marL="137160" indent="0">
              <a:buNone/>
            </a:pPr>
            <a:r>
              <a:rPr lang="en-US" sz="2400" b="1" dirty="0"/>
              <a:t>Tier </a:t>
            </a:r>
            <a:r>
              <a:rPr lang="en-US" sz="2400" b="1" dirty="0" smtClean="0"/>
              <a:t>4  </a:t>
            </a:r>
            <a:r>
              <a:rPr lang="en-US" sz="2400" dirty="0" smtClean="0"/>
              <a:t>$$$$</a:t>
            </a:r>
            <a:endParaRPr lang="en-US" sz="2400" dirty="0"/>
          </a:p>
          <a:p>
            <a:pPr marL="137160" indent="0">
              <a:buNone/>
            </a:pPr>
            <a:r>
              <a:rPr lang="en-US" sz="2400" b="1" dirty="0"/>
              <a:t>Tier </a:t>
            </a:r>
            <a:r>
              <a:rPr lang="en-US" sz="2400" b="1" dirty="0" smtClean="0"/>
              <a:t>3  </a:t>
            </a:r>
            <a:r>
              <a:rPr lang="en-US" sz="2400" dirty="0" smtClean="0"/>
              <a:t>$$$</a:t>
            </a:r>
            <a:endParaRPr lang="en-US" sz="2400" dirty="0"/>
          </a:p>
          <a:p>
            <a:pPr marL="137160" indent="0">
              <a:buNone/>
            </a:pPr>
            <a:r>
              <a:rPr lang="en-US" sz="2400" b="1" dirty="0"/>
              <a:t>Tier </a:t>
            </a:r>
            <a:r>
              <a:rPr lang="en-US" sz="2400" b="1" dirty="0" smtClean="0"/>
              <a:t>2  </a:t>
            </a:r>
            <a:r>
              <a:rPr lang="en-US" sz="2400" dirty="0" smtClean="0"/>
              <a:t>$$</a:t>
            </a:r>
            <a:endParaRPr lang="en-US" sz="2400" dirty="0"/>
          </a:p>
          <a:p>
            <a:pPr marL="137160" indent="0">
              <a:buNone/>
            </a:pPr>
            <a:r>
              <a:rPr lang="en-US" sz="2400" b="1" dirty="0"/>
              <a:t>Tier </a:t>
            </a:r>
            <a:r>
              <a:rPr lang="en-US" sz="2400" b="1" dirty="0" smtClean="0"/>
              <a:t>1  </a:t>
            </a:r>
            <a:r>
              <a:rPr lang="en-US" sz="2400" dirty="0" smtClean="0"/>
              <a:t>$</a:t>
            </a:r>
            <a:endParaRPr lang="en-US" sz="2400" dirty="0"/>
          </a:p>
          <a:p>
            <a:pPr marL="137160" indent="0">
              <a:buFont typeface="Wingdings 2"/>
              <a:buNone/>
            </a:pPr>
            <a:endParaRPr lang="en-US" sz="1600" dirty="0" smtClean="0">
              <a:solidFill>
                <a:srgbClr val="FFFF00"/>
              </a:solidFill>
            </a:endParaRPr>
          </a:p>
        </p:txBody>
      </p:sp>
      <p:sp>
        <p:nvSpPr>
          <p:cNvPr id="2" name="Slide Number Placeholder 1"/>
          <p:cNvSpPr>
            <a:spLocks noGrp="1"/>
          </p:cNvSpPr>
          <p:nvPr>
            <p:ph type="sldNum" sz="quarter" idx="12"/>
          </p:nvPr>
        </p:nvSpPr>
        <p:spPr/>
        <p:txBody>
          <a:bodyPr/>
          <a:lstStyle/>
          <a:p>
            <a:fld id="{02AC6292-5B85-470A-8D43-F7202B6ECEC1}" type="slidenum">
              <a:rPr lang="en-US" smtClean="0"/>
              <a:t>13</a:t>
            </a:fld>
            <a:endParaRPr lang="en-US"/>
          </a:p>
        </p:txBody>
      </p:sp>
    </p:spTree>
    <p:extLst>
      <p:ext uri="{BB962C8B-B14F-4D97-AF65-F5344CB8AC3E}">
        <p14:creationId xmlns:p14="http://schemas.microsoft.com/office/powerpoint/2010/main" val="1328979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2745" y="538490"/>
            <a:ext cx="8067855" cy="523220"/>
          </a:xfrm>
          <a:prstGeom prst="rect">
            <a:avLst/>
          </a:prstGeom>
          <a:noFill/>
        </p:spPr>
        <p:txBody>
          <a:bodyPr wrap="square" rtlCol="0">
            <a:spAutoFit/>
          </a:bodyPr>
          <a:lstStyle/>
          <a:p>
            <a:pPr algn="ctr"/>
            <a:r>
              <a:rPr lang="en-US" sz="2800" b="1" dirty="0">
                <a:solidFill>
                  <a:schemeClr val="bg1"/>
                </a:solidFill>
              </a:rPr>
              <a:t>PART D</a:t>
            </a:r>
            <a:r>
              <a:rPr lang="en-US" sz="2800" b="1" dirty="0" smtClean="0">
                <a:solidFill>
                  <a:schemeClr val="bg1"/>
                </a:solidFill>
              </a:rPr>
              <a:t> </a:t>
            </a:r>
            <a:r>
              <a:rPr lang="en-US" sz="2800" b="1" dirty="0">
                <a:solidFill>
                  <a:schemeClr val="bg1"/>
                </a:solidFill>
              </a:rPr>
              <a:t>| </a:t>
            </a:r>
            <a:r>
              <a:rPr lang="en-US" sz="2800" b="1" dirty="0" smtClean="0">
                <a:solidFill>
                  <a:schemeClr val="bg1"/>
                </a:solidFill>
              </a:rPr>
              <a:t>Four Phases</a:t>
            </a:r>
            <a:endParaRPr lang="en-US" sz="2800" b="1" dirty="0">
              <a:solidFill>
                <a:schemeClr val="bg1"/>
              </a:solidFill>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2589" y="6460571"/>
            <a:ext cx="2808166" cy="311055"/>
          </a:xfrm>
          <a:prstGeom prst="rect">
            <a:avLst/>
          </a:prstGeom>
        </p:spPr>
      </p:pic>
      <p:sp>
        <p:nvSpPr>
          <p:cNvPr id="3" name="Rectangle 2"/>
          <p:cNvSpPr/>
          <p:nvPr/>
        </p:nvSpPr>
        <p:spPr>
          <a:xfrm>
            <a:off x="6362700" y="2590800"/>
            <a:ext cx="2514600" cy="3581400"/>
          </a:xfrm>
          <a:prstGeom prst="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8449" y="1017918"/>
            <a:ext cx="1143099" cy="1143099"/>
          </a:xfrm>
          <a:prstGeom prst="rect">
            <a:avLst/>
          </a:prstGeom>
        </p:spPr>
      </p:pic>
      <p:pic>
        <p:nvPicPr>
          <p:cNvPr id="16386" name="Picture 2" descr="Related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24928" r="25538"/>
          <a:stretch/>
        </p:blipFill>
        <p:spPr bwMode="auto">
          <a:xfrm>
            <a:off x="6473467" y="2761278"/>
            <a:ext cx="2293066" cy="3240443"/>
          </a:xfrm>
          <a:prstGeom prst="rect">
            <a:avLst/>
          </a:prstGeom>
          <a:noFill/>
          <a:extLst>
            <a:ext uri="{909E8E84-426E-40DD-AFC4-6F175D3DCCD1}">
              <a14:hiddenFill xmlns:a14="http://schemas.microsoft.com/office/drawing/2010/main">
                <a:solidFill>
                  <a:srgbClr val="FFFFFF"/>
                </a:solidFill>
              </a14:hiddenFill>
            </a:ext>
          </a:extLst>
        </p:spPr>
      </p:pic>
      <p:sp>
        <p:nvSpPr>
          <p:cNvPr id="18" name="Content Placeholder 2"/>
          <p:cNvSpPr>
            <a:spLocks noGrp="1"/>
          </p:cNvSpPr>
          <p:nvPr>
            <p:ph sz="quarter" idx="1"/>
          </p:nvPr>
        </p:nvSpPr>
        <p:spPr>
          <a:xfrm>
            <a:off x="304800" y="1762760"/>
            <a:ext cx="5257800" cy="4709160"/>
          </a:xfrm>
        </p:spPr>
        <p:txBody>
          <a:bodyPr>
            <a:normAutofit fontScale="92500"/>
          </a:bodyPr>
          <a:lstStyle/>
          <a:p>
            <a:pPr marL="651510" indent="-514350">
              <a:lnSpc>
                <a:spcPct val="200000"/>
              </a:lnSpc>
              <a:buFont typeface="+mj-lt"/>
              <a:buAutoNum type="arabicPeriod"/>
            </a:pPr>
            <a:r>
              <a:rPr lang="en-US" dirty="0" smtClean="0"/>
              <a:t>Deductible</a:t>
            </a:r>
          </a:p>
          <a:p>
            <a:pPr marL="651510" indent="-514350">
              <a:lnSpc>
                <a:spcPct val="200000"/>
              </a:lnSpc>
              <a:buFont typeface="+mj-lt"/>
              <a:buAutoNum type="arabicPeriod"/>
            </a:pPr>
            <a:r>
              <a:rPr lang="en-US" dirty="0" smtClean="0"/>
              <a:t>Initial Coverage</a:t>
            </a:r>
          </a:p>
          <a:p>
            <a:pPr marL="651510" indent="-514350">
              <a:lnSpc>
                <a:spcPct val="200000"/>
              </a:lnSpc>
              <a:buFont typeface="+mj-lt"/>
              <a:buAutoNum type="arabicPeriod"/>
            </a:pPr>
            <a:r>
              <a:rPr lang="en-US" dirty="0" smtClean="0"/>
              <a:t>Coverage Gap “Donut Hole”</a:t>
            </a:r>
          </a:p>
          <a:p>
            <a:pPr marL="651510" indent="-514350">
              <a:lnSpc>
                <a:spcPct val="200000"/>
              </a:lnSpc>
              <a:buFont typeface="+mj-lt"/>
              <a:buAutoNum type="arabicPeriod"/>
            </a:pPr>
            <a:r>
              <a:rPr lang="en-US" dirty="0" smtClean="0"/>
              <a:t>Catastrophic</a:t>
            </a:r>
            <a:endParaRPr lang="en-US" dirty="0"/>
          </a:p>
        </p:txBody>
      </p:sp>
      <p:sp>
        <p:nvSpPr>
          <p:cNvPr id="6" name="Slide Number Placeholder 5"/>
          <p:cNvSpPr>
            <a:spLocks noGrp="1"/>
          </p:cNvSpPr>
          <p:nvPr>
            <p:ph type="sldNum" sz="quarter" idx="12"/>
          </p:nvPr>
        </p:nvSpPr>
        <p:spPr/>
        <p:txBody>
          <a:bodyPr/>
          <a:lstStyle/>
          <a:p>
            <a:fld id="{02AC6292-5B85-470A-8D43-F7202B6ECEC1}" type="slidenum">
              <a:rPr lang="en-US" smtClean="0"/>
              <a:t>14</a:t>
            </a:fld>
            <a:endParaRPr lang="en-US"/>
          </a:p>
        </p:txBody>
      </p:sp>
    </p:spTree>
    <p:extLst>
      <p:ext uri="{BB962C8B-B14F-4D97-AF65-F5344CB8AC3E}">
        <p14:creationId xmlns:p14="http://schemas.microsoft.com/office/powerpoint/2010/main" val="3779995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2745" y="341293"/>
            <a:ext cx="8067855" cy="954107"/>
          </a:xfrm>
          <a:prstGeom prst="rect">
            <a:avLst/>
          </a:prstGeom>
          <a:noFill/>
        </p:spPr>
        <p:txBody>
          <a:bodyPr wrap="square" rtlCol="0">
            <a:spAutoFit/>
          </a:bodyPr>
          <a:lstStyle/>
          <a:p>
            <a:pPr algn="ctr"/>
            <a:r>
              <a:rPr lang="en-US" sz="2800" b="1" dirty="0" smtClean="0">
                <a:solidFill>
                  <a:schemeClr val="bg1"/>
                </a:solidFill>
              </a:rPr>
              <a:t>EPIC| Elderly Pharmaceutical </a:t>
            </a:r>
            <a:br>
              <a:rPr lang="en-US" sz="2800" b="1" dirty="0" smtClean="0">
                <a:solidFill>
                  <a:schemeClr val="bg1"/>
                </a:solidFill>
              </a:rPr>
            </a:br>
            <a:r>
              <a:rPr lang="en-US" sz="2800" b="1" dirty="0" smtClean="0">
                <a:solidFill>
                  <a:schemeClr val="bg1"/>
                </a:solidFill>
              </a:rPr>
              <a:t>Insurance Coverage Plan</a:t>
            </a:r>
            <a:endParaRPr lang="en-US" sz="2800" b="1" dirty="0">
              <a:solidFill>
                <a:schemeClr val="bg1"/>
              </a:solidFill>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2589" y="6460571"/>
            <a:ext cx="2808166" cy="311055"/>
          </a:xfrm>
          <a:prstGeom prst="rect">
            <a:avLst/>
          </a:prstGeom>
        </p:spPr>
      </p:pic>
      <p:sp>
        <p:nvSpPr>
          <p:cNvPr id="12" name="Content Placeholder 2"/>
          <p:cNvSpPr>
            <a:spLocks noGrp="1"/>
          </p:cNvSpPr>
          <p:nvPr>
            <p:ph sz="quarter" idx="1"/>
          </p:nvPr>
        </p:nvSpPr>
        <p:spPr>
          <a:xfrm>
            <a:off x="4038600" y="1981200"/>
            <a:ext cx="4953000" cy="4191000"/>
          </a:xfrm>
        </p:spPr>
        <p:txBody>
          <a:bodyPr>
            <a:normAutofit fontScale="62500" lnSpcReduction="20000"/>
          </a:bodyPr>
          <a:lstStyle/>
          <a:p>
            <a:pPr marL="0" indent="0">
              <a:buNone/>
            </a:pPr>
            <a:r>
              <a:rPr lang="en-US" dirty="0" smtClean="0"/>
              <a:t> </a:t>
            </a:r>
            <a:endParaRPr lang="en-US" dirty="0"/>
          </a:p>
          <a:p>
            <a:r>
              <a:rPr lang="en-US" dirty="0"/>
              <a:t>Annual income for eligibility is up to </a:t>
            </a:r>
            <a:r>
              <a:rPr lang="en-US" i="1" dirty="0"/>
              <a:t>$75,000 </a:t>
            </a:r>
            <a:r>
              <a:rPr lang="en-US" dirty="0"/>
              <a:t>for singles and </a:t>
            </a:r>
            <a:r>
              <a:rPr lang="en-US" i="1" dirty="0"/>
              <a:t>$100,000 </a:t>
            </a:r>
            <a:r>
              <a:rPr lang="en-US" dirty="0"/>
              <a:t>for married couples. </a:t>
            </a:r>
          </a:p>
          <a:p>
            <a:r>
              <a:rPr lang="en-US" dirty="0" smtClean="0"/>
              <a:t>Members </a:t>
            </a:r>
            <a:r>
              <a:rPr lang="en-US" dirty="0"/>
              <a:t>must be enrolled in a Medicare Part D drug plan to receive EPIC benefits. </a:t>
            </a:r>
          </a:p>
          <a:p>
            <a:r>
              <a:rPr lang="en-US" dirty="0" smtClean="0"/>
              <a:t>Provides </a:t>
            </a:r>
            <a:r>
              <a:rPr lang="en-US" dirty="0"/>
              <a:t>secondary coverage for Medicare Part D and EPIC covered drugs purchased after the Part D deductible, if any, is met. </a:t>
            </a:r>
          </a:p>
          <a:p>
            <a:r>
              <a:rPr lang="en-US" dirty="0" smtClean="0"/>
              <a:t>Covers </a:t>
            </a:r>
            <a:r>
              <a:rPr lang="en-US" dirty="0"/>
              <a:t>many Part D excluded drugs. </a:t>
            </a:r>
          </a:p>
          <a:p>
            <a:r>
              <a:rPr lang="en-US" dirty="0" smtClean="0"/>
              <a:t>EPIC </a:t>
            </a:r>
            <a:r>
              <a:rPr lang="en-US" dirty="0"/>
              <a:t>co–payments continue to be $3, $7, $15 or $20 based on the cost of the drug. </a:t>
            </a:r>
          </a:p>
          <a:p>
            <a:r>
              <a:rPr lang="en-US" dirty="0" smtClean="0"/>
              <a:t>Provides </a:t>
            </a:r>
            <a:r>
              <a:rPr lang="en-US" dirty="0"/>
              <a:t>Medicare Part D drug plan premium assistance for many members. </a:t>
            </a:r>
          </a:p>
        </p:txBody>
      </p:sp>
      <p:sp>
        <p:nvSpPr>
          <p:cNvPr id="6" name="Slide Number Placeholder 5"/>
          <p:cNvSpPr>
            <a:spLocks noGrp="1"/>
          </p:cNvSpPr>
          <p:nvPr>
            <p:ph type="sldNum" sz="quarter" idx="12"/>
          </p:nvPr>
        </p:nvSpPr>
        <p:spPr/>
        <p:txBody>
          <a:bodyPr/>
          <a:lstStyle/>
          <a:p>
            <a:fld id="{02AC6292-5B85-470A-8D43-F7202B6ECEC1}" type="slidenum">
              <a:rPr lang="en-US" smtClean="0"/>
              <a:t>15</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 y="2656820"/>
            <a:ext cx="3688080" cy="2086677"/>
          </a:xfrm>
          <a:prstGeom prst="rect">
            <a:avLst/>
          </a:prstGeom>
        </p:spPr>
      </p:pic>
      <p:sp>
        <p:nvSpPr>
          <p:cNvPr id="7" name="TextBox 6"/>
          <p:cNvSpPr txBox="1"/>
          <p:nvPr/>
        </p:nvSpPr>
        <p:spPr>
          <a:xfrm>
            <a:off x="228600" y="2133600"/>
            <a:ext cx="3760517" cy="523220"/>
          </a:xfrm>
          <a:prstGeom prst="rect">
            <a:avLst/>
          </a:prstGeom>
          <a:noFill/>
        </p:spPr>
        <p:txBody>
          <a:bodyPr wrap="none" rtlCol="0">
            <a:spAutoFit/>
          </a:bodyPr>
          <a:lstStyle/>
          <a:p>
            <a:r>
              <a:rPr lang="en-US" sz="2800" dirty="0" smtClean="0"/>
              <a:t>2019 Program Highlights</a:t>
            </a:r>
            <a:endParaRPr lang="en-US" sz="2800" dirty="0"/>
          </a:p>
        </p:txBody>
      </p:sp>
    </p:spTree>
    <p:extLst>
      <p:ext uri="{BB962C8B-B14F-4D97-AF65-F5344CB8AC3E}">
        <p14:creationId xmlns:p14="http://schemas.microsoft.com/office/powerpoint/2010/main" val="3585016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2745" y="341293"/>
            <a:ext cx="8067855" cy="954107"/>
          </a:xfrm>
          <a:prstGeom prst="rect">
            <a:avLst/>
          </a:prstGeom>
          <a:noFill/>
        </p:spPr>
        <p:txBody>
          <a:bodyPr wrap="square" rtlCol="0">
            <a:spAutoFit/>
          </a:bodyPr>
          <a:lstStyle/>
          <a:p>
            <a:pPr algn="ctr"/>
            <a:r>
              <a:rPr lang="en-US" sz="2800" b="1" dirty="0" smtClean="0">
                <a:solidFill>
                  <a:schemeClr val="bg1"/>
                </a:solidFill>
              </a:rPr>
              <a:t>What is a Prior Authorization (PA) for Prescription Drugs?</a:t>
            </a:r>
            <a:endParaRPr lang="en-US" sz="2800" b="1" dirty="0">
              <a:solidFill>
                <a:schemeClr val="bg1"/>
              </a:solidFill>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2589" y="6460571"/>
            <a:ext cx="2808166" cy="311055"/>
          </a:xfrm>
          <a:prstGeom prst="rect">
            <a:avLst/>
          </a:prstGeom>
        </p:spPr>
      </p:pic>
      <p:sp>
        <p:nvSpPr>
          <p:cNvPr id="6" name="Slide Number Placeholder 5"/>
          <p:cNvSpPr>
            <a:spLocks noGrp="1"/>
          </p:cNvSpPr>
          <p:nvPr>
            <p:ph type="sldNum" sz="quarter" idx="12"/>
          </p:nvPr>
        </p:nvSpPr>
        <p:spPr/>
        <p:txBody>
          <a:bodyPr/>
          <a:lstStyle/>
          <a:p>
            <a:fld id="{02AC6292-5B85-470A-8D43-F7202B6ECEC1}" type="slidenum">
              <a:rPr lang="en-US" smtClean="0"/>
              <a:t>16</a:t>
            </a:fld>
            <a:endParaRPr lang="en-US"/>
          </a:p>
        </p:txBody>
      </p:sp>
      <p:sp>
        <p:nvSpPr>
          <p:cNvPr id="3" name="Content Placeholder 2"/>
          <p:cNvSpPr>
            <a:spLocks noGrp="1"/>
          </p:cNvSpPr>
          <p:nvPr>
            <p:ph idx="1"/>
          </p:nvPr>
        </p:nvSpPr>
        <p:spPr>
          <a:xfrm>
            <a:off x="457200" y="1690162"/>
            <a:ext cx="5791200" cy="4525963"/>
          </a:xfrm>
        </p:spPr>
        <p:txBody>
          <a:bodyPr>
            <a:normAutofit fontScale="62500" lnSpcReduction="20000"/>
          </a:bodyPr>
          <a:lstStyle/>
          <a:p>
            <a:r>
              <a:rPr lang="en-US" dirty="0" smtClean="0"/>
              <a:t>When an insurance carrier requires your doctor to complete a form authorizing why medically you need to be taking a certain drug.</a:t>
            </a:r>
          </a:p>
          <a:p>
            <a:endParaRPr lang="en-US" sz="1400" dirty="0" smtClean="0"/>
          </a:p>
          <a:p>
            <a:r>
              <a:rPr lang="en-US" dirty="0" smtClean="0"/>
              <a:t>The insurance carrier will need to receive the prior authorization form and approve the authorization before the prescription can be filled.</a:t>
            </a:r>
          </a:p>
          <a:p>
            <a:endParaRPr lang="en-US" sz="1400" dirty="0" smtClean="0"/>
          </a:p>
          <a:p>
            <a:r>
              <a:rPr lang="en-US" dirty="0" smtClean="0"/>
              <a:t>If you do not get the approval first, the insurance carrier may not cover the prescription drug.</a:t>
            </a:r>
          </a:p>
          <a:p>
            <a:endParaRPr lang="en-US" sz="1400" dirty="0" smtClean="0"/>
          </a:p>
          <a:p>
            <a:r>
              <a:rPr lang="en-US" dirty="0" smtClean="0"/>
              <a:t>Please check the insurance carrier’s drug formulary list to confirm if your drug needs a PA.</a:t>
            </a:r>
          </a:p>
          <a:p>
            <a:endParaRPr lang="en-US" sz="1400" dirty="0" smtClean="0"/>
          </a:p>
          <a:p>
            <a:r>
              <a:rPr lang="en-US" dirty="0" smtClean="0"/>
              <a:t>Also, if you move insurance carriers, you may need to complete a new PA for a drug you have been taking to ensure you can continue to have that drug covered under your new insurance carrier.</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2895600"/>
            <a:ext cx="2407516" cy="2115089"/>
          </a:xfrm>
          <a:prstGeom prst="rect">
            <a:avLst/>
          </a:prstGeom>
        </p:spPr>
      </p:pic>
    </p:spTree>
    <p:extLst>
      <p:ext uri="{BB962C8B-B14F-4D97-AF65-F5344CB8AC3E}">
        <p14:creationId xmlns:p14="http://schemas.microsoft.com/office/powerpoint/2010/main" val="1769793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2745" y="341293"/>
            <a:ext cx="8067855" cy="954107"/>
          </a:xfrm>
          <a:prstGeom prst="rect">
            <a:avLst/>
          </a:prstGeom>
          <a:noFill/>
        </p:spPr>
        <p:txBody>
          <a:bodyPr wrap="square" rtlCol="0">
            <a:spAutoFit/>
          </a:bodyPr>
          <a:lstStyle/>
          <a:p>
            <a:pPr algn="ctr"/>
            <a:r>
              <a:rPr lang="en-US" sz="2800" b="1" dirty="0" smtClean="0">
                <a:solidFill>
                  <a:schemeClr val="bg1"/>
                </a:solidFill>
              </a:rPr>
              <a:t>What is the Monthly Claims Report from MVP or the Explanation of Benefits (EOB) from Excellus?</a:t>
            </a:r>
            <a:endParaRPr lang="en-US" sz="2800" b="1" dirty="0">
              <a:solidFill>
                <a:schemeClr val="bg1"/>
              </a:solidFill>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2589" y="6460571"/>
            <a:ext cx="2808166" cy="311055"/>
          </a:xfrm>
          <a:prstGeom prst="rect">
            <a:avLst/>
          </a:prstGeom>
        </p:spPr>
      </p:pic>
      <p:sp>
        <p:nvSpPr>
          <p:cNvPr id="6" name="Slide Number Placeholder 5"/>
          <p:cNvSpPr>
            <a:spLocks noGrp="1"/>
          </p:cNvSpPr>
          <p:nvPr>
            <p:ph type="sldNum" sz="quarter" idx="12"/>
          </p:nvPr>
        </p:nvSpPr>
        <p:spPr/>
        <p:txBody>
          <a:bodyPr/>
          <a:lstStyle/>
          <a:p>
            <a:fld id="{02AC6292-5B85-470A-8D43-F7202B6ECEC1}" type="slidenum">
              <a:rPr lang="en-US" smtClean="0"/>
              <a:t>17</a:t>
            </a:fld>
            <a:endParaRPr lang="en-US"/>
          </a:p>
        </p:txBody>
      </p:sp>
      <p:sp>
        <p:nvSpPr>
          <p:cNvPr id="3" name="Content Placeholder 2"/>
          <p:cNvSpPr>
            <a:spLocks noGrp="1"/>
          </p:cNvSpPr>
          <p:nvPr>
            <p:ph idx="1"/>
          </p:nvPr>
        </p:nvSpPr>
        <p:spPr/>
        <p:txBody>
          <a:bodyPr>
            <a:normAutofit fontScale="85000" lnSpcReduction="10000"/>
          </a:bodyPr>
          <a:lstStyle/>
          <a:p>
            <a:r>
              <a:rPr lang="en-US" dirty="0" smtClean="0"/>
              <a:t>A summary of your medical and hospital claims provided on a monthly basis for which you received care and a claim was processed under your plan.</a:t>
            </a:r>
          </a:p>
          <a:p>
            <a:r>
              <a:rPr lang="en-US" dirty="0" smtClean="0"/>
              <a:t>It will show in detail:</a:t>
            </a:r>
          </a:p>
          <a:p>
            <a:pPr lvl="1"/>
            <a:r>
              <a:rPr lang="en-US" dirty="0" smtClean="0"/>
              <a:t>Medical care you received</a:t>
            </a:r>
          </a:p>
          <a:p>
            <a:pPr lvl="1"/>
            <a:r>
              <a:rPr lang="en-US" dirty="0" smtClean="0"/>
              <a:t>What was paid by the insurance carrier</a:t>
            </a:r>
          </a:p>
          <a:p>
            <a:pPr lvl="1"/>
            <a:r>
              <a:rPr lang="en-US" dirty="0" smtClean="0"/>
              <a:t>How much you paid out-of-pocket or can be expected to be billed by the provider if you did not pay at time of service</a:t>
            </a:r>
          </a:p>
          <a:p>
            <a:r>
              <a:rPr lang="en-US" dirty="0" smtClean="0"/>
              <a:t>Review these in detail and if there are any discrepancies or questions, call your insurance carrier.</a:t>
            </a:r>
            <a:endParaRPr lang="en-US" dirty="0"/>
          </a:p>
        </p:txBody>
      </p:sp>
      <p:pic>
        <p:nvPicPr>
          <p:cNvPr id="11" name="Picture 10" descr="W:\Private Marketing Materials\2015 New Marketing\Presentations\Maxwell\Slide Fix\document-maxwel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0754" y="2438400"/>
            <a:ext cx="2020245" cy="1976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062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2745" y="341293"/>
            <a:ext cx="8067855" cy="523220"/>
          </a:xfrm>
          <a:prstGeom prst="rect">
            <a:avLst/>
          </a:prstGeom>
          <a:noFill/>
        </p:spPr>
        <p:txBody>
          <a:bodyPr wrap="square" rtlCol="0">
            <a:spAutoFit/>
          </a:bodyPr>
          <a:lstStyle/>
          <a:p>
            <a:pPr algn="ctr"/>
            <a:r>
              <a:rPr lang="en-US" sz="2800" b="1" dirty="0" smtClean="0">
                <a:solidFill>
                  <a:schemeClr val="bg1"/>
                </a:solidFill>
              </a:rPr>
              <a:t>What if a Medical or Pharmacy Claim is Denied?</a:t>
            </a:r>
            <a:endParaRPr lang="en-US" sz="2800" b="1" dirty="0">
              <a:solidFill>
                <a:schemeClr val="bg1"/>
              </a:solidFill>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2589" y="6460571"/>
            <a:ext cx="2808166" cy="311055"/>
          </a:xfrm>
          <a:prstGeom prst="rect">
            <a:avLst/>
          </a:prstGeom>
        </p:spPr>
      </p:pic>
      <p:sp>
        <p:nvSpPr>
          <p:cNvPr id="6" name="Slide Number Placeholder 5"/>
          <p:cNvSpPr>
            <a:spLocks noGrp="1"/>
          </p:cNvSpPr>
          <p:nvPr>
            <p:ph type="sldNum" sz="quarter" idx="12"/>
          </p:nvPr>
        </p:nvSpPr>
        <p:spPr/>
        <p:txBody>
          <a:bodyPr/>
          <a:lstStyle/>
          <a:p>
            <a:fld id="{02AC6292-5B85-470A-8D43-F7202B6ECEC1}" type="slidenum">
              <a:rPr lang="en-US" smtClean="0"/>
              <a:t>18</a:t>
            </a:fld>
            <a:endParaRPr lang="en-US"/>
          </a:p>
        </p:txBody>
      </p:sp>
      <p:sp>
        <p:nvSpPr>
          <p:cNvPr id="3" name="Content Placeholder 2"/>
          <p:cNvSpPr>
            <a:spLocks noGrp="1"/>
          </p:cNvSpPr>
          <p:nvPr>
            <p:ph idx="1"/>
          </p:nvPr>
        </p:nvSpPr>
        <p:spPr>
          <a:xfrm>
            <a:off x="2667000" y="1752600"/>
            <a:ext cx="6019800" cy="4191000"/>
          </a:xfrm>
        </p:spPr>
        <p:txBody>
          <a:bodyPr>
            <a:normAutofit fontScale="62500" lnSpcReduction="20000"/>
          </a:bodyPr>
          <a:lstStyle/>
          <a:p>
            <a:pPr marL="514350" indent="-514350">
              <a:buFont typeface="+mj-lt"/>
              <a:buAutoNum type="arabicPeriod"/>
            </a:pPr>
            <a:r>
              <a:rPr lang="en-US" dirty="0" smtClean="0"/>
              <a:t>Reach out to your insurance carrier first to understand the denial decision and receive an initial determination of the denial.</a:t>
            </a:r>
          </a:p>
          <a:p>
            <a:pPr marL="514350" indent="-514350">
              <a:buFont typeface="+mj-lt"/>
              <a:buAutoNum type="arabicPeriod"/>
            </a:pPr>
            <a:r>
              <a:rPr lang="en-US" dirty="0" smtClean="0"/>
              <a:t>Reach out to your provider to see if the claim may have been coded incorrectly or insufficient information was sent to the insurance carrier.</a:t>
            </a:r>
          </a:p>
          <a:p>
            <a:pPr marL="514350" indent="-514350">
              <a:buFont typeface="+mj-lt"/>
              <a:buAutoNum type="arabicPeriod"/>
            </a:pPr>
            <a:r>
              <a:rPr lang="en-US" dirty="0" smtClean="0"/>
              <a:t>If the claim is still denied and you do not agree with the denial, have your provider request a peer-to-peer review with the insurance carrier.</a:t>
            </a:r>
          </a:p>
          <a:p>
            <a:pPr marL="514350" indent="-514350">
              <a:buFont typeface="+mj-lt"/>
              <a:buAutoNum type="arabicPeriod"/>
            </a:pPr>
            <a:r>
              <a:rPr lang="en-US" dirty="0" smtClean="0"/>
              <a:t>If the claim continues to be denied, you can file an appeal with your insurance carrier.  Appeals must be filed within 60 days from the date of the written notice of denial.  Please reach out to your insurance carrier for the steps and timeline for the formal appeals process.</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057400"/>
            <a:ext cx="2187895" cy="3124200"/>
          </a:xfrm>
          <a:prstGeom prst="rect">
            <a:avLst/>
          </a:prstGeom>
        </p:spPr>
      </p:pic>
    </p:spTree>
    <p:extLst>
      <p:ext uri="{BB962C8B-B14F-4D97-AF65-F5344CB8AC3E}">
        <p14:creationId xmlns:p14="http://schemas.microsoft.com/office/powerpoint/2010/main" val="1527270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2745" y="341293"/>
            <a:ext cx="8067855" cy="954107"/>
          </a:xfrm>
          <a:prstGeom prst="rect">
            <a:avLst/>
          </a:prstGeom>
          <a:noFill/>
        </p:spPr>
        <p:txBody>
          <a:bodyPr wrap="square" rtlCol="0">
            <a:spAutoFit/>
          </a:bodyPr>
          <a:lstStyle/>
          <a:p>
            <a:pPr algn="ctr"/>
            <a:r>
              <a:rPr lang="en-US" sz="2800" b="1" dirty="0">
                <a:solidFill>
                  <a:schemeClr val="bg1"/>
                </a:solidFill>
              </a:rPr>
              <a:t>Your Benefits Consultant </a:t>
            </a:r>
            <a:br>
              <a:rPr lang="en-US" sz="2800" b="1" dirty="0">
                <a:solidFill>
                  <a:schemeClr val="bg1"/>
                </a:solidFill>
              </a:rPr>
            </a:br>
            <a:r>
              <a:rPr lang="en-US" sz="2800" b="1" dirty="0">
                <a:solidFill>
                  <a:schemeClr val="bg1"/>
                </a:solidFill>
              </a:rPr>
              <a:t>for Individual &amp; Senior Health Insurance</a:t>
            </a: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2589" y="6460571"/>
            <a:ext cx="2808166" cy="311055"/>
          </a:xfrm>
          <a:prstGeom prst="rect">
            <a:avLst/>
          </a:prstGeom>
        </p:spPr>
      </p:pic>
      <p:sp>
        <p:nvSpPr>
          <p:cNvPr id="9" name="Content Placeholder 8"/>
          <p:cNvSpPr>
            <a:spLocks noGrp="1"/>
          </p:cNvSpPr>
          <p:nvPr>
            <p:ph sz="half" idx="1"/>
          </p:nvPr>
        </p:nvSpPr>
        <p:spPr>
          <a:xfrm>
            <a:off x="3985055" y="2611230"/>
            <a:ext cx="5920945" cy="3085180"/>
          </a:xfrm>
        </p:spPr>
        <p:txBody>
          <a:bodyPr>
            <a:noAutofit/>
          </a:bodyPr>
          <a:lstStyle/>
          <a:p>
            <a:pPr marL="0" indent="0">
              <a:buNone/>
            </a:pPr>
            <a:r>
              <a:rPr lang="en-US" b="1" dirty="0" smtClean="0"/>
              <a:t>Anthony (AJ) Dolce</a:t>
            </a:r>
            <a:endParaRPr lang="en-US" b="1" dirty="0"/>
          </a:p>
          <a:p>
            <a:pPr marL="0" indent="0">
              <a:buNone/>
            </a:pPr>
            <a:r>
              <a:rPr lang="en-US" dirty="0"/>
              <a:t>(</a:t>
            </a:r>
            <a:r>
              <a:rPr lang="en-US" dirty="0" smtClean="0"/>
              <a:t>o)716.673.6235</a:t>
            </a:r>
            <a:endParaRPr lang="en-US" dirty="0"/>
          </a:p>
          <a:p>
            <a:pPr marL="0" indent="0">
              <a:buNone/>
            </a:pPr>
            <a:r>
              <a:rPr lang="en-US" dirty="0"/>
              <a:t>(</a:t>
            </a:r>
            <a:r>
              <a:rPr lang="en-US" dirty="0" smtClean="0"/>
              <a:t>c)716.485.1574</a:t>
            </a:r>
          </a:p>
          <a:p>
            <a:pPr marL="0" indent="0">
              <a:buNone/>
            </a:pPr>
            <a:r>
              <a:rPr lang="en-US" dirty="0" smtClean="0"/>
              <a:t>adolce@lawleyinsurance.com</a:t>
            </a:r>
            <a:endParaRPr lang="en-US" dirty="0"/>
          </a:p>
          <a:p>
            <a:pPr marL="0" indent="0">
              <a:buNone/>
            </a:pPr>
            <a:r>
              <a:rPr lang="en-US" dirty="0" smtClean="0"/>
              <a:t>3988 </a:t>
            </a:r>
            <a:r>
              <a:rPr lang="en-US" dirty="0"/>
              <a:t>Vineyard Drive</a:t>
            </a:r>
          </a:p>
          <a:p>
            <a:pPr marL="0" indent="0">
              <a:buNone/>
            </a:pPr>
            <a:r>
              <a:rPr lang="en-US" dirty="0"/>
              <a:t>Dunkirk, NY 14048</a:t>
            </a:r>
          </a:p>
          <a:p>
            <a:pPr marL="0" indent="0">
              <a:buNone/>
            </a:pPr>
            <a:endParaRPr lang="en-US" dirty="0"/>
          </a:p>
        </p:txBody>
      </p:sp>
      <p:sp>
        <p:nvSpPr>
          <p:cNvPr id="6" name="Slide Number Placeholder 5"/>
          <p:cNvSpPr>
            <a:spLocks noGrp="1"/>
          </p:cNvSpPr>
          <p:nvPr>
            <p:ph type="sldNum" sz="quarter" idx="12"/>
          </p:nvPr>
        </p:nvSpPr>
        <p:spPr/>
        <p:txBody>
          <a:bodyPr/>
          <a:lstStyle/>
          <a:p>
            <a:fld id="{02AC6292-5B85-470A-8D43-F7202B6ECEC1}" type="slidenum">
              <a:rPr lang="en-US" smtClean="0"/>
              <a:t>19</a:t>
            </a:fld>
            <a:endParaRPr lang="en-US"/>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855" y="2553620"/>
            <a:ext cx="3200400" cy="3200400"/>
          </a:xfrm>
          <a:prstGeom prst="ellipse">
            <a:avLst/>
          </a:prstGeom>
          <a:ln w="63500" cap="rnd">
            <a:solidFill>
              <a:schemeClr val="tx2">
                <a:lumMod val="75000"/>
              </a:schemeClr>
            </a:solidFill>
          </a:ln>
          <a:effectLst>
            <a:outerShdw blurRad="381000" dist="292100" dir="5400000" sx="-80000" sy="-18000" rotWithShape="0">
              <a:schemeClr val="bg1">
                <a:alpha val="22000"/>
              </a:scheme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30623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085436" y="538490"/>
            <a:ext cx="4973128" cy="523220"/>
          </a:xfrm>
          <a:prstGeom prst="rect">
            <a:avLst/>
          </a:prstGeom>
          <a:noFill/>
        </p:spPr>
        <p:txBody>
          <a:bodyPr wrap="square" rtlCol="0">
            <a:spAutoFit/>
          </a:bodyPr>
          <a:lstStyle/>
          <a:p>
            <a:pPr algn="ctr"/>
            <a:r>
              <a:rPr lang="en-US" sz="2800" b="1" dirty="0" smtClean="0">
                <a:solidFill>
                  <a:schemeClr val="bg1"/>
                </a:solidFill>
              </a:rPr>
              <a:t>PRESENTED BY | Lawley</a:t>
            </a:r>
            <a:endParaRPr lang="en-US" sz="2800" b="1" dirty="0">
              <a:solidFill>
                <a:schemeClr val="bg1"/>
              </a:solidFill>
            </a:endParaRPr>
          </a:p>
        </p:txBody>
      </p:sp>
      <p:sp>
        <p:nvSpPr>
          <p:cNvPr id="26" name="Rectangle 25"/>
          <p:cNvSpPr/>
          <p:nvPr/>
        </p:nvSpPr>
        <p:spPr>
          <a:xfrm>
            <a:off x="0" y="1600980"/>
            <a:ext cx="2197544" cy="441882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390130" y="1600980"/>
            <a:ext cx="2146610" cy="441882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676130" y="1600980"/>
            <a:ext cx="2146610" cy="441882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962130" y="1600980"/>
            <a:ext cx="2181870" cy="441882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08550" y="4092714"/>
            <a:ext cx="1999890" cy="707886"/>
          </a:xfrm>
          <a:prstGeom prst="rect">
            <a:avLst/>
          </a:prstGeom>
          <a:noFill/>
        </p:spPr>
        <p:txBody>
          <a:bodyPr wrap="square" rtlCol="0">
            <a:spAutoFit/>
          </a:bodyPr>
          <a:lstStyle/>
          <a:p>
            <a:pPr algn="ctr"/>
            <a:r>
              <a:rPr lang="en-US" sz="2000" b="1" dirty="0" smtClean="0">
                <a:solidFill>
                  <a:schemeClr val="tx2"/>
                </a:solidFill>
              </a:rPr>
              <a:t>Ranked Nationally</a:t>
            </a:r>
          </a:p>
        </p:txBody>
      </p:sp>
      <p:sp>
        <p:nvSpPr>
          <p:cNvPr id="31" name="TextBox 30"/>
          <p:cNvSpPr txBox="1"/>
          <p:nvPr/>
        </p:nvSpPr>
        <p:spPr>
          <a:xfrm>
            <a:off x="2463490" y="4092714"/>
            <a:ext cx="1999890" cy="707886"/>
          </a:xfrm>
          <a:prstGeom prst="rect">
            <a:avLst/>
          </a:prstGeom>
          <a:noFill/>
        </p:spPr>
        <p:txBody>
          <a:bodyPr wrap="square" rtlCol="0">
            <a:spAutoFit/>
          </a:bodyPr>
          <a:lstStyle/>
          <a:p>
            <a:pPr algn="ctr"/>
            <a:r>
              <a:rPr lang="en-US" sz="2000" b="1" dirty="0" smtClean="0">
                <a:solidFill>
                  <a:schemeClr val="tx2"/>
                </a:solidFill>
              </a:rPr>
              <a:t>400+ Specialized Employees</a:t>
            </a:r>
          </a:p>
        </p:txBody>
      </p:sp>
      <p:sp>
        <p:nvSpPr>
          <p:cNvPr id="32" name="TextBox 31"/>
          <p:cNvSpPr txBox="1"/>
          <p:nvPr/>
        </p:nvSpPr>
        <p:spPr>
          <a:xfrm>
            <a:off x="4749490" y="4090756"/>
            <a:ext cx="1999890" cy="707886"/>
          </a:xfrm>
          <a:prstGeom prst="rect">
            <a:avLst/>
          </a:prstGeom>
          <a:noFill/>
        </p:spPr>
        <p:txBody>
          <a:bodyPr wrap="square" rtlCol="0">
            <a:spAutoFit/>
          </a:bodyPr>
          <a:lstStyle/>
          <a:p>
            <a:pPr algn="ctr"/>
            <a:r>
              <a:rPr lang="en-US" sz="2000" b="1" dirty="0" smtClean="0">
                <a:solidFill>
                  <a:schemeClr val="tx2"/>
                </a:solidFill>
              </a:rPr>
              <a:t>Trusted Carrier</a:t>
            </a:r>
          </a:p>
          <a:p>
            <a:pPr algn="ctr"/>
            <a:r>
              <a:rPr lang="en-US" sz="2000" b="1" dirty="0" smtClean="0">
                <a:solidFill>
                  <a:schemeClr val="tx2"/>
                </a:solidFill>
              </a:rPr>
              <a:t>Relationships</a:t>
            </a:r>
          </a:p>
        </p:txBody>
      </p:sp>
      <p:sp>
        <p:nvSpPr>
          <p:cNvPr id="33" name="TextBox 32"/>
          <p:cNvSpPr txBox="1"/>
          <p:nvPr/>
        </p:nvSpPr>
        <p:spPr>
          <a:xfrm>
            <a:off x="7035490" y="4092714"/>
            <a:ext cx="1999890" cy="707886"/>
          </a:xfrm>
          <a:prstGeom prst="rect">
            <a:avLst/>
          </a:prstGeom>
          <a:noFill/>
        </p:spPr>
        <p:txBody>
          <a:bodyPr wrap="square" rtlCol="0">
            <a:spAutoFit/>
          </a:bodyPr>
          <a:lstStyle/>
          <a:p>
            <a:pPr algn="ctr"/>
            <a:r>
              <a:rPr lang="en-US" sz="2000" b="1" dirty="0" smtClean="0">
                <a:solidFill>
                  <a:schemeClr val="tx2"/>
                </a:solidFill>
              </a:rPr>
              <a:t>Claims &amp; Risk Management</a:t>
            </a:r>
          </a:p>
        </p:txBody>
      </p:sp>
      <p:pic>
        <p:nvPicPr>
          <p:cNvPr id="1026" name="Picture 2" descr="Image result for rank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0" y="2056620"/>
            <a:ext cx="2158690" cy="21586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eam icon"/>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2549035" y="2548532"/>
            <a:ext cx="1828799" cy="11748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rust icon"/>
          <p:cNvPicPr>
            <a:picLocks noChangeAspect="1" noChangeArrowheads="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5087717" y="2474247"/>
            <a:ext cx="1323436" cy="132343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risk icon"/>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70889" y="2371419"/>
            <a:ext cx="1529091" cy="152909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39217" y="6172200"/>
            <a:ext cx="4865566" cy="538949"/>
          </a:xfrm>
          <a:prstGeom prst="rect">
            <a:avLst/>
          </a:prstGeom>
        </p:spPr>
      </p:pic>
      <p:sp>
        <p:nvSpPr>
          <p:cNvPr id="2" name="Slide Number Placeholder 1"/>
          <p:cNvSpPr>
            <a:spLocks noGrp="1"/>
          </p:cNvSpPr>
          <p:nvPr>
            <p:ph type="sldNum" sz="quarter" idx="12"/>
          </p:nvPr>
        </p:nvSpPr>
        <p:spPr/>
        <p:txBody>
          <a:bodyPr/>
          <a:lstStyle/>
          <a:p>
            <a:fld id="{02AC6292-5B85-470A-8D43-F7202B6ECEC1}" type="slidenum">
              <a:rPr lang="en-US" smtClean="0"/>
              <a:t>2</a:t>
            </a:fld>
            <a:endParaRPr lang="en-US"/>
          </a:p>
        </p:txBody>
      </p:sp>
    </p:spTree>
    <p:extLst>
      <p:ext uri="{BB962C8B-B14F-4D97-AF65-F5344CB8AC3E}">
        <p14:creationId xmlns:p14="http://schemas.microsoft.com/office/powerpoint/2010/main" val="3527605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2745" y="538490"/>
            <a:ext cx="8067855" cy="523220"/>
          </a:xfrm>
          <a:prstGeom prst="rect">
            <a:avLst/>
          </a:prstGeom>
          <a:noFill/>
        </p:spPr>
        <p:txBody>
          <a:bodyPr wrap="square" rtlCol="0">
            <a:spAutoFit/>
          </a:bodyPr>
          <a:lstStyle/>
          <a:p>
            <a:pPr algn="ctr"/>
            <a:r>
              <a:rPr lang="en-US" sz="2800" b="1" dirty="0">
                <a:solidFill>
                  <a:schemeClr val="bg1"/>
                </a:solidFill>
              </a:rPr>
              <a:t>Medicare Components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2139043"/>
            <a:ext cx="1371600" cy="13716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5141" y="2139043"/>
            <a:ext cx="1371600" cy="13716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69768" y="2139043"/>
            <a:ext cx="1371600" cy="13716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4753" y="2139043"/>
            <a:ext cx="1371600" cy="13716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65132" y="2139043"/>
            <a:ext cx="1371600" cy="137160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90872" y="3795409"/>
            <a:ext cx="1371600" cy="1371600"/>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39217" y="6172200"/>
            <a:ext cx="4865566" cy="538949"/>
          </a:xfrm>
          <a:prstGeom prst="rect">
            <a:avLst/>
          </a:prstGeom>
        </p:spPr>
      </p:pic>
      <p:sp>
        <p:nvSpPr>
          <p:cNvPr id="13" name="Slide Number Placeholder 12"/>
          <p:cNvSpPr>
            <a:spLocks noGrp="1"/>
          </p:cNvSpPr>
          <p:nvPr>
            <p:ph type="sldNum" sz="quarter" idx="12"/>
          </p:nvPr>
        </p:nvSpPr>
        <p:spPr/>
        <p:txBody>
          <a:bodyPr/>
          <a:lstStyle/>
          <a:p>
            <a:fld id="{02AC6292-5B85-470A-8D43-F7202B6ECEC1}" type="slidenum">
              <a:rPr lang="en-US" smtClean="0"/>
              <a:t>3</a:t>
            </a:fld>
            <a:endParaRPr lang="en-US"/>
          </a:p>
        </p:txBody>
      </p:sp>
    </p:spTree>
    <p:extLst>
      <p:ext uri="{BB962C8B-B14F-4D97-AF65-F5344CB8AC3E}">
        <p14:creationId xmlns:p14="http://schemas.microsoft.com/office/powerpoint/2010/main" val="3777834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2745" y="538490"/>
            <a:ext cx="8067855" cy="523220"/>
          </a:xfrm>
          <a:prstGeom prst="rect">
            <a:avLst/>
          </a:prstGeom>
          <a:noFill/>
        </p:spPr>
        <p:txBody>
          <a:bodyPr wrap="square" rtlCol="0">
            <a:spAutoFit/>
          </a:bodyPr>
          <a:lstStyle/>
          <a:p>
            <a:pPr algn="ctr"/>
            <a:r>
              <a:rPr lang="en-US" sz="2800" b="1" dirty="0">
                <a:solidFill>
                  <a:schemeClr val="bg1"/>
                </a:solidFill>
              </a:rPr>
              <a:t>Original Medicare</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2034001"/>
            <a:ext cx="5035550" cy="2485198"/>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0273" y="4343400"/>
            <a:ext cx="1676400" cy="1676400"/>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0" y="4356072"/>
            <a:ext cx="1676400" cy="1676400"/>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39217" y="6172200"/>
            <a:ext cx="4865566" cy="538949"/>
          </a:xfrm>
          <a:prstGeom prst="rect">
            <a:avLst/>
          </a:prstGeom>
        </p:spPr>
      </p:pic>
      <p:sp>
        <p:nvSpPr>
          <p:cNvPr id="2" name="Slide Number Placeholder 1"/>
          <p:cNvSpPr>
            <a:spLocks noGrp="1"/>
          </p:cNvSpPr>
          <p:nvPr>
            <p:ph type="sldNum" sz="quarter" idx="12"/>
          </p:nvPr>
        </p:nvSpPr>
        <p:spPr/>
        <p:txBody>
          <a:bodyPr/>
          <a:lstStyle/>
          <a:p>
            <a:fld id="{02AC6292-5B85-470A-8D43-F7202B6ECEC1}" type="slidenum">
              <a:rPr lang="en-US" smtClean="0"/>
              <a:t>4</a:t>
            </a:fld>
            <a:endParaRPr lang="en-US"/>
          </a:p>
        </p:txBody>
      </p:sp>
      <p:sp>
        <p:nvSpPr>
          <p:cNvPr id="6" name="Rectangle 5"/>
          <p:cNvSpPr/>
          <p:nvPr/>
        </p:nvSpPr>
        <p:spPr>
          <a:xfrm>
            <a:off x="5562600" y="1828800"/>
            <a:ext cx="1600200" cy="232289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Medicare Claim Number</a:t>
            </a:r>
          </a:p>
          <a:p>
            <a:pPr algn="ctr"/>
            <a:endParaRPr lang="en-US" sz="1200" dirty="0" smtClean="0"/>
          </a:p>
          <a:p>
            <a:pPr algn="ctr"/>
            <a:endParaRPr lang="en-US" sz="1200" dirty="0"/>
          </a:p>
          <a:p>
            <a:pPr algn="ctr"/>
            <a:r>
              <a:rPr lang="en-US" sz="1200" dirty="0" smtClean="0"/>
              <a:t>Hospital (Part A) Effective Date</a:t>
            </a:r>
          </a:p>
          <a:p>
            <a:pPr algn="ctr"/>
            <a:endParaRPr lang="en-US" sz="1200" dirty="0" smtClean="0"/>
          </a:p>
          <a:p>
            <a:pPr algn="ctr"/>
            <a:endParaRPr lang="en-US" sz="1200" dirty="0"/>
          </a:p>
          <a:p>
            <a:pPr algn="ctr"/>
            <a:r>
              <a:rPr lang="en-US" sz="1200" dirty="0" smtClean="0"/>
              <a:t>Medical (Part B) Effective Date</a:t>
            </a:r>
            <a:endParaRPr lang="en-US" sz="1200" dirty="0"/>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5000" y="1828800"/>
            <a:ext cx="3652839" cy="2322892"/>
          </a:xfrm>
          <a:prstGeom prst="rect">
            <a:avLst/>
          </a:prstGeom>
          <a:ln>
            <a:solidFill>
              <a:schemeClr val="accent1"/>
            </a:solidFill>
          </a:ln>
        </p:spPr>
      </p:pic>
      <p:cxnSp>
        <p:nvCxnSpPr>
          <p:cNvPr id="8" name="Straight Arrow Connector 7"/>
          <p:cNvCxnSpPr/>
          <p:nvPr/>
        </p:nvCxnSpPr>
        <p:spPr>
          <a:xfrm flipH="1">
            <a:off x="4953001" y="3810000"/>
            <a:ext cx="815472" cy="0"/>
          </a:xfrm>
          <a:prstGeom prst="straightConnector1">
            <a:avLst/>
          </a:prstGeom>
          <a:ln w="31750" cap="rnd">
            <a:solidFill>
              <a:srgbClr val="00B050"/>
            </a:solidFill>
            <a:bevel/>
            <a:headEnd type="oval"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1" name="Elbow Connector 10"/>
          <p:cNvCxnSpPr/>
          <p:nvPr/>
        </p:nvCxnSpPr>
        <p:spPr>
          <a:xfrm rot="10800000" flipV="1">
            <a:off x="4953002" y="3066444"/>
            <a:ext cx="815471" cy="591156"/>
          </a:xfrm>
          <a:prstGeom prst="bentConnector3">
            <a:avLst/>
          </a:prstGeom>
          <a:ln w="31750" cap="rnd">
            <a:solidFill>
              <a:srgbClr val="00B050"/>
            </a:solidFill>
            <a:beve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3587750" y="2209800"/>
            <a:ext cx="2180723" cy="1066800"/>
          </a:xfrm>
          <a:prstGeom prst="straightConnector1">
            <a:avLst/>
          </a:prstGeom>
          <a:ln w="31750" cap="rnd">
            <a:solidFill>
              <a:srgbClr val="00B050"/>
            </a:solidFill>
            <a:bevel/>
            <a:headEnd type="ova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2780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493000"/>
            <a:ext cx="7848600" cy="5543218"/>
          </a:xfrm>
          <a:prstGeom prst="rect">
            <a:avLst/>
          </a:prstGeom>
        </p:spPr>
      </p:pic>
      <p:sp>
        <p:nvSpPr>
          <p:cNvPr id="4" name="Rectangle 3"/>
          <p:cNvSpPr/>
          <p:nvPr/>
        </p:nvSpPr>
        <p:spPr>
          <a:xfrm>
            <a:off x="0" y="0"/>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2745" y="538490"/>
            <a:ext cx="8067855" cy="523220"/>
          </a:xfrm>
          <a:prstGeom prst="rect">
            <a:avLst/>
          </a:prstGeom>
          <a:noFill/>
        </p:spPr>
        <p:txBody>
          <a:bodyPr wrap="square" rtlCol="0">
            <a:spAutoFit/>
          </a:bodyPr>
          <a:lstStyle/>
          <a:p>
            <a:pPr algn="ctr"/>
            <a:r>
              <a:rPr lang="en-US" sz="2800" b="1" dirty="0" smtClean="0">
                <a:solidFill>
                  <a:schemeClr val="bg1"/>
                </a:solidFill>
              </a:rPr>
              <a:t>PART A | Hospital</a:t>
            </a:r>
            <a:endParaRPr lang="en-US" sz="2800" b="1" dirty="0">
              <a:solidFill>
                <a:schemeClr val="bg1"/>
              </a:solidFill>
            </a:endParaRPr>
          </a:p>
        </p:txBody>
      </p:sp>
      <p:sp>
        <p:nvSpPr>
          <p:cNvPr id="25" name="Rectangle 24"/>
          <p:cNvSpPr/>
          <p:nvPr/>
        </p:nvSpPr>
        <p:spPr>
          <a:xfrm>
            <a:off x="5562600" y="1600200"/>
            <a:ext cx="3581400" cy="543601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638800" y="2694325"/>
            <a:ext cx="3505200" cy="3477875"/>
          </a:xfrm>
          <a:prstGeom prst="rect">
            <a:avLst/>
          </a:prstGeom>
          <a:noFill/>
        </p:spPr>
        <p:txBody>
          <a:bodyPr wrap="square" rtlCol="0">
            <a:spAutoFit/>
          </a:bodyPr>
          <a:lstStyle/>
          <a:p>
            <a:pPr marL="342900" indent="-342900">
              <a:buFont typeface="Arial" panose="020B0604020202020204" pitchFamily="34" charset="0"/>
              <a:buChar char="•"/>
            </a:pPr>
            <a:r>
              <a:rPr lang="en-US" sz="2000" b="1" dirty="0">
                <a:solidFill>
                  <a:schemeClr val="tx2"/>
                </a:solidFill>
              </a:rPr>
              <a:t>Inpatient hospital </a:t>
            </a:r>
            <a:r>
              <a:rPr lang="en-US" sz="2000" b="1" dirty="0" smtClean="0">
                <a:solidFill>
                  <a:schemeClr val="tx2"/>
                </a:solidFill>
              </a:rPr>
              <a:t>care</a:t>
            </a:r>
            <a:br>
              <a:rPr lang="en-US" sz="2000" b="1" dirty="0" smtClean="0">
                <a:solidFill>
                  <a:schemeClr val="tx2"/>
                </a:solidFill>
              </a:rPr>
            </a:br>
            <a:endParaRPr lang="en-US" sz="2000" b="1" dirty="0">
              <a:solidFill>
                <a:schemeClr val="tx2"/>
              </a:solidFill>
            </a:endParaRPr>
          </a:p>
          <a:p>
            <a:pPr marL="342900" indent="-342900">
              <a:buFont typeface="Arial" panose="020B0604020202020204" pitchFamily="34" charset="0"/>
              <a:buChar char="•"/>
            </a:pPr>
            <a:r>
              <a:rPr lang="en-US" sz="2000" b="1" dirty="0">
                <a:solidFill>
                  <a:schemeClr val="tx2"/>
                </a:solidFill>
              </a:rPr>
              <a:t>Inpatient mental health </a:t>
            </a:r>
            <a:r>
              <a:rPr lang="en-US" sz="2000" b="1" dirty="0" smtClean="0">
                <a:solidFill>
                  <a:schemeClr val="tx2"/>
                </a:solidFill>
              </a:rPr>
              <a:t>care</a:t>
            </a:r>
            <a:br>
              <a:rPr lang="en-US" sz="2000" b="1" dirty="0" smtClean="0">
                <a:solidFill>
                  <a:schemeClr val="tx2"/>
                </a:solidFill>
              </a:rPr>
            </a:br>
            <a:endParaRPr lang="en-US" sz="2000" b="1" dirty="0">
              <a:solidFill>
                <a:schemeClr val="tx2"/>
              </a:solidFill>
            </a:endParaRPr>
          </a:p>
          <a:p>
            <a:pPr marL="342900" indent="-342900">
              <a:buFont typeface="Arial" panose="020B0604020202020204" pitchFamily="34" charset="0"/>
              <a:buChar char="•"/>
            </a:pPr>
            <a:r>
              <a:rPr lang="en-US" sz="2000" b="1" dirty="0">
                <a:solidFill>
                  <a:schemeClr val="tx2"/>
                </a:solidFill>
              </a:rPr>
              <a:t>Skilled nursing services – 20 </a:t>
            </a:r>
            <a:r>
              <a:rPr lang="en-US" sz="2000" b="1" dirty="0" smtClean="0">
                <a:solidFill>
                  <a:schemeClr val="tx2"/>
                </a:solidFill>
              </a:rPr>
              <a:t>days</a:t>
            </a:r>
            <a:br>
              <a:rPr lang="en-US" sz="2000" b="1" dirty="0" smtClean="0">
                <a:solidFill>
                  <a:schemeClr val="tx2"/>
                </a:solidFill>
              </a:rPr>
            </a:br>
            <a:endParaRPr lang="en-US" sz="2000" b="1" dirty="0">
              <a:solidFill>
                <a:schemeClr val="tx2"/>
              </a:solidFill>
            </a:endParaRPr>
          </a:p>
          <a:p>
            <a:pPr marL="342900" indent="-342900">
              <a:buFont typeface="Arial" panose="020B0604020202020204" pitchFamily="34" charset="0"/>
              <a:buChar char="•"/>
            </a:pPr>
            <a:r>
              <a:rPr lang="en-US" sz="2000" b="1" dirty="0">
                <a:solidFill>
                  <a:schemeClr val="tx2"/>
                </a:solidFill>
              </a:rPr>
              <a:t>Hospice </a:t>
            </a:r>
            <a:r>
              <a:rPr lang="en-US" sz="2000" b="1" dirty="0" smtClean="0">
                <a:solidFill>
                  <a:schemeClr val="tx2"/>
                </a:solidFill>
              </a:rPr>
              <a:t>care</a:t>
            </a:r>
            <a:br>
              <a:rPr lang="en-US" sz="2000" b="1" dirty="0" smtClean="0">
                <a:solidFill>
                  <a:schemeClr val="tx2"/>
                </a:solidFill>
              </a:rPr>
            </a:br>
            <a:endParaRPr lang="en-US" sz="2000" b="1" dirty="0">
              <a:solidFill>
                <a:schemeClr val="tx2"/>
              </a:solidFill>
            </a:endParaRPr>
          </a:p>
          <a:p>
            <a:pPr marL="342900" indent="-342900">
              <a:buFont typeface="Arial" panose="020B0604020202020204" pitchFamily="34" charset="0"/>
              <a:buChar char="•"/>
            </a:pPr>
            <a:r>
              <a:rPr lang="en-US" sz="2000" b="1" dirty="0">
                <a:solidFill>
                  <a:schemeClr val="tx2"/>
                </a:solidFill>
              </a:rPr>
              <a:t>Some blood for transfusions</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5100" y="845146"/>
            <a:ext cx="1676400" cy="1676400"/>
          </a:xfrm>
          <a:prstGeom prst="rect">
            <a:avLst/>
          </a:prstGeom>
        </p:spPr>
      </p:pic>
      <p:sp>
        <p:nvSpPr>
          <p:cNvPr id="3" name="Slide Number Placeholder 2"/>
          <p:cNvSpPr>
            <a:spLocks noGrp="1"/>
          </p:cNvSpPr>
          <p:nvPr>
            <p:ph type="sldNum" sz="quarter" idx="12"/>
          </p:nvPr>
        </p:nvSpPr>
        <p:spPr/>
        <p:txBody>
          <a:bodyPr/>
          <a:lstStyle/>
          <a:p>
            <a:fld id="{02AC6292-5B85-470A-8D43-F7202B6ECEC1}" type="slidenum">
              <a:rPr lang="en-US" smtClean="0"/>
              <a:t>5</a:t>
            </a:fld>
            <a:endParaRPr lang="en-US"/>
          </a:p>
        </p:txBody>
      </p:sp>
    </p:spTree>
    <p:extLst>
      <p:ext uri="{BB962C8B-B14F-4D97-AF65-F5344CB8AC3E}">
        <p14:creationId xmlns:p14="http://schemas.microsoft.com/office/powerpoint/2010/main" val="3920324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doctor visit"/>
          <p:cNvPicPr>
            <a:picLocks noChangeAspect="1" noChangeArrowheads="1"/>
          </p:cNvPicPr>
          <p:nvPr/>
        </p:nvPicPr>
        <p:blipFill rotWithShape="1">
          <a:blip r:embed="rId2">
            <a:extLst>
              <a:ext uri="{28A0092B-C50C-407E-A947-70E740481C1C}">
                <a14:useLocalDpi xmlns:a14="http://schemas.microsoft.com/office/drawing/2010/main" val="0"/>
              </a:ext>
            </a:extLst>
          </a:blip>
          <a:srcRect l="17391"/>
          <a:stretch/>
        </p:blipFill>
        <p:spPr bwMode="auto">
          <a:xfrm>
            <a:off x="0" y="1609911"/>
            <a:ext cx="6515099" cy="5257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2745" y="538490"/>
            <a:ext cx="8067855" cy="523220"/>
          </a:xfrm>
          <a:prstGeom prst="rect">
            <a:avLst/>
          </a:prstGeom>
          <a:noFill/>
        </p:spPr>
        <p:txBody>
          <a:bodyPr wrap="square" rtlCol="0">
            <a:spAutoFit/>
          </a:bodyPr>
          <a:lstStyle/>
          <a:p>
            <a:pPr algn="ctr"/>
            <a:r>
              <a:rPr lang="en-US" sz="2800" b="1" dirty="0" smtClean="0">
                <a:solidFill>
                  <a:schemeClr val="bg1"/>
                </a:solidFill>
              </a:rPr>
              <a:t>PART B | Doctor &amp; Outpatient Visits</a:t>
            </a:r>
            <a:endParaRPr lang="en-US" sz="2800" b="1" dirty="0">
              <a:solidFill>
                <a:schemeClr val="bg1"/>
              </a:solidFill>
            </a:endParaRPr>
          </a:p>
        </p:txBody>
      </p:sp>
      <p:sp>
        <p:nvSpPr>
          <p:cNvPr id="15" name="Rectangle 14"/>
          <p:cNvSpPr/>
          <p:nvPr/>
        </p:nvSpPr>
        <p:spPr>
          <a:xfrm>
            <a:off x="5562600" y="1600199"/>
            <a:ext cx="3581400" cy="526751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638800" y="2209800"/>
            <a:ext cx="3505200" cy="470898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b="1" dirty="0">
                <a:solidFill>
                  <a:schemeClr val="tx2"/>
                </a:solidFill>
              </a:rPr>
              <a:t>Physician </a:t>
            </a:r>
            <a:r>
              <a:rPr lang="en-US" sz="2000" b="1" dirty="0" smtClean="0">
                <a:solidFill>
                  <a:schemeClr val="tx2"/>
                </a:solidFill>
              </a:rPr>
              <a:t>services</a:t>
            </a:r>
            <a:endParaRPr lang="en-US" sz="2000" b="1" dirty="0">
              <a:solidFill>
                <a:schemeClr val="tx2"/>
              </a:solidFill>
            </a:endParaRPr>
          </a:p>
          <a:p>
            <a:pPr marL="342900" indent="-342900">
              <a:lnSpc>
                <a:spcPct val="150000"/>
              </a:lnSpc>
              <a:buFont typeface="Arial" panose="020B0604020202020204" pitchFamily="34" charset="0"/>
              <a:buChar char="•"/>
            </a:pPr>
            <a:r>
              <a:rPr lang="en-US" sz="2000" b="1" dirty="0">
                <a:solidFill>
                  <a:schemeClr val="tx2"/>
                </a:solidFill>
              </a:rPr>
              <a:t>Outpatient hospital </a:t>
            </a:r>
            <a:r>
              <a:rPr lang="en-US" sz="2000" b="1" dirty="0" smtClean="0">
                <a:solidFill>
                  <a:schemeClr val="tx2"/>
                </a:solidFill>
              </a:rPr>
              <a:t>services</a:t>
            </a:r>
            <a:endParaRPr lang="en-US" sz="2000" b="1" dirty="0">
              <a:solidFill>
                <a:schemeClr val="tx2"/>
              </a:solidFill>
            </a:endParaRPr>
          </a:p>
          <a:p>
            <a:pPr marL="342900" indent="-342900">
              <a:lnSpc>
                <a:spcPct val="150000"/>
              </a:lnSpc>
              <a:buFont typeface="Arial" panose="020B0604020202020204" pitchFamily="34" charset="0"/>
              <a:buChar char="•"/>
            </a:pPr>
            <a:r>
              <a:rPr lang="en-US" sz="2000" b="1" dirty="0" smtClean="0">
                <a:solidFill>
                  <a:schemeClr val="tx2"/>
                </a:solidFill>
              </a:rPr>
              <a:t>Ambulance</a:t>
            </a:r>
            <a:endParaRPr lang="en-US" sz="2000" b="1" dirty="0">
              <a:solidFill>
                <a:schemeClr val="tx2"/>
              </a:solidFill>
            </a:endParaRPr>
          </a:p>
          <a:p>
            <a:pPr marL="342900" indent="-342900">
              <a:lnSpc>
                <a:spcPct val="150000"/>
              </a:lnSpc>
              <a:buFont typeface="Arial" panose="020B0604020202020204" pitchFamily="34" charset="0"/>
              <a:buChar char="•"/>
            </a:pPr>
            <a:r>
              <a:rPr lang="en-US" sz="2000" b="1" dirty="0">
                <a:solidFill>
                  <a:schemeClr val="tx2"/>
                </a:solidFill>
              </a:rPr>
              <a:t>Outpatient mental </a:t>
            </a:r>
            <a:r>
              <a:rPr lang="en-US" sz="2000" b="1" dirty="0" smtClean="0">
                <a:solidFill>
                  <a:schemeClr val="tx2"/>
                </a:solidFill>
              </a:rPr>
              <a:t>health</a:t>
            </a:r>
            <a:endParaRPr lang="en-US" sz="2000" b="1" dirty="0">
              <a:solidFill>
                <a:schemeClr val="tx2"/>
              </a:solidFill>
            </a:endParaRPr>
          </a:p>
          <a:p>
            <a:pPr marL="342900" indent="-342900">
              <a:lnSpc>
                <a:spcPct val="150000"/>
              </a:lnSpc>
              <a:buFont typeface="Arial" panose="020B0604020202020204" pitchFamily="34" charset="0"/>
              <a:buChar char="•"/>
            </a:pPr>
            <a:r>
              <a:rPr lang="en-US" sz="2000" b="1" dirty="0">
                <a:solidFill>
                  <a:schemeClr val="tx2"/>
                </a:solidFill>
              </a:rPr>
              <a:t>Laboratory services</a:t>
            </a:r>
          </a:p>
          <a:p>
            <a:pPr marL="342900" indent="-342900">
              <a:lnSpc>
                <a:spcPct val="150000"/>
              </a:lnSpc>
              <a:buFont typeface="Arial" panose="020B0604020202020204" pitchFamily="34" charset="0"/>
              <a:buChar char="•"/>
            </a:pPr>
            <a:r>
              <a:rPr lang="en-US" sz="2000" b="1" dirty="0">
                <a:solidFill>
                  <a:schemeClr val="tx2"/>
                </a:solidFill>
              </a:rPr>
              <a:t>Durable medical equipment (wheelchairs, oxygen, etc.)</a:t>
            </a:r>
          </a:p>
          <a:p>
            <a:pPr marL="342900" indent="-342900">
              <a:buFont typeface="Arial" panose="020B0604020202020204" pitchFamily="34" charset="0"/>
              <a:buChar char="•"/>
            </a:pPr>
            <a:r>
              <a:rPr lang="en-US" sz="2000" b="1" dirty="0">
                <a:solidFill>
                  <a:schemeClr val="tx2"/>
                </a:solidFill>
              </a:rPr>
              <a:t>Outpatient physical, occupational and speech language therapy</a:t>
            </a:r>
          </a:p>
          <a:p>
            <a:pPr marL="342900" indent="-342900">
              <a:lnSpc>
                <a:spcPct val="150000"/>
              </a:lnSpc>
              <a:buFont typeface="Arial" panose="020B0604020202020204" pitchFamily="34" charset="0"/>
              <a:buChar char="•"/>
            </a:pPr>
            <a:r>
              <a:rPr lang="en-US" sz="2000" b="1" dirty="0">
                <a:solidFill>
                  <a:schemeClr val="tx2"/>
                </a:solidFill>
              </a:rPr>
              <a:t>Some preventative care</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2750" y="1061710"/>
            <a:ext cx="1181100" cy="1181100"/>
          </a:xfrm>
          <a:prstGeom prst="rect">
            <a:avLst/>
          </a:prstGeom>
        </p:spPr>
      </p:pic>
      <p:sp>
        <p:nvSpPr>
          <p:cNvPr id="2" name="Slide Number Placeholder 1"/>
          <p:cNvSpPr>
            <a:spLocks noGrp="1"/>
          </p:cNvSpPr>
          <p:nvPr>
            <p:ph type="sldNum" sz="quarter" idx="12"/>
          </p:nvPr>
        </p:nvSpPr>
        <p:spPr>
          <a:xfrm>
            <a:off x="6858000" y="6400800"/>
            <a:ext cx="2133600" cy="365125"/>
          </a:xfrm>
        </p:spPr>
        <p:txBody>
          <a:bodyPr/>
          <a:lstStyle/>
          <a:p>
            <a:fld id="{02AC6292-5B85-470A-8D43-F7202B6ECEC1}" type="slidenum">
              <a:rPr lang="en-US" smtClean="0"/>
              <a:t>6</a:t>
            </a:fld>
            <a:endParaRPr lang="en-US" dirty="0"/>
          </a:p>
        </p:txBody>
      </p:sp>
    </p:spTree>
    <p:extLst>
      <p:ext uri="{BB962C8B-B14F-4D97-AF65-F5344CB8AC3E}">
        <p14:creationId xmlns:p14="http://schemas.microsoft.com/office/powerpoint/2010/main" val="2272780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672" y="1752600"/>
            <a:ext cx="9144000" cy="220980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672" y="4419600"/>
            <a:ext cx="9144000" cy="220980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0"/>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2745" y="538490"/>
            <a:ext cx="8067855" cy="523220"/>
          </a:xfrm>
          <a:prstGeom prst="rect">
            <a:avLst/>
          </a:prstGeom>
          <a:noFill/>
        </p:spPr>
        <p:txBody>
          <a:bodyPr wrap="square" rtlCol="0">
            <a:spAutoFit/>
          </a:bodyPr>
          <a:lstStyle/>
          <a:p>
            <a:pPr algn="ctr"/>
            <a:r>
              <a:rPr lang="en-US" sz="2800" b="1" dirty="0" smtClean="0">
                <a:solidFill>
                  <a:schemeClr val="bg1"/>
                </a:solidFill>
              </a:rPr>
              <a:t>What’s Not Covered</a:t>
            </a:r>
            <a:endParaRPr lang="en-US" sz="2800" b="1" dirty="0">
              <a:solidFill>
                <a:schemeClr val="bg1"/>
              </a:solidFil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057" y="2136434"/>
            <a:ext cx="1442134" cy="1442134"/>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633" y="4807009"/>
            <a:ext cx="1434982" cy="1434982"/>
          </a:xfrm>
          <a:prstGeom prst="rect">
            <a:avLst/>
          </a:prstGeom>
        </p:spPr>
      </p:pic>
      <p:sp>
        <p:nvSpPr>
          <p:cNvPr id="16" name="Rectangle 15"/>
          <p:cNvSpPr/>
          <p:nvPr/>
        </p:nvSpPr>
        <p:spPr>
          <a:xfrm>
            <a:off x="3429000" y="1752600"/>
            <a:ext cx="5033872" cy="4876801"/>
          </a:xfrm>
          <a:prstGeom prst="rect">
            <a:avLst/>
          </a:prstGeom>
          <a:solidFill>
            <a:schemeClr val="bg1">
              <a:lumMod val="75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655979" y="2216527"/>
            <a:ext cx="4495800" cy="4031873"/>
          </a:xfrm>
          <a:prstGeom prst="rect">
            <a:avLst/>
          </a:prstGeom>
          <a:noFill/>
        </p:spPr>
        <p:txBody>
          <a:bodyPr wrap="square" rtlCol="0">
            <a:spAutoFit/>
          </a:bodyPr>
          <a:lstStyle/>
          <a:p>
            <a:pPr marL="342900" indent="-342900">
              <a:buFont typeface="Arial" panose="020B0604020202020204" pitchFamily="34" charset="0"/>
              <a:buChar char="•"/>
            </a:pPr>
            <a:r>
              <a:rPr lang="en-US" sz="3200" b="1" dirty="0">
                <a:solidFill>
                  <a:schemeClr val="tx2"/>
                </a:solidFill>
              </a:rPr>
              <a:t>Medicare Part A and Part B </a:t>
            </a:r>
            <a:r>
              <a:rPr lang="en-US" sz="3200" b="1" dirty="0" smtClean="0">
                <a:solidFill>
                  <a:schemeClr val="tx2"/>
                </a:solidFill>
              </a:rPr>
              <a:t>deductibles</a:t>
            </a:r>
            <a:br>
              <a:rPr lang="en-US" sz="3200" b="1" dirty="0" smtClean="0">
                <a:solidFill>
                  <a:schemeClr val="tx2"/>
                </a:solidFill>
              </a:rPr>
            </a:br>
            <a:endParaRPr lang="en-US" sz="3200" b="1" dirty="0">
              <a:solidFill>
                <a:schemeClr val="tx2"/>
              </a:solidFill>
            </a:endParaRPr>
          </a:p>
          <a:p>
            <a:pPr marL="342900" indent="-342900">
              <a:buFont typeface="Arial" panose="020B0604020202020204" pitchFamily="34" charset="0"/>
              <a:buChar char="•"/>
            </a:pPr>
            <a:r>
              <a:rPr lang="en-US" sz="3200" b="1" dirty="0">
                <a:solidFill>
                  <a:schemeClr val="tx2"/>
                </a:solidFill>
              </a:rPr>
              <a:t>Prescription drug </a:t>
            </a:r>
            <a:r>
              <a:rPr lang="en-US" sz="3200" b="1" dirty="0" smtClean="0">
                <a:solidFill>
                  <a:schemeClr val="tx2"/>
                </a:solidFill>
              </a:rPr>
              <a:t>coverage</a:t>
            </a:r>
            <a:br>
              <a:rPr lang="en-US" sz="3200" b="1" dirty="0" smtClean="0">
                <a:solidFill>
                  <a:schemeClr val="tx2"/>
                </a:solidFill>
              </a:rPr>
            </a:br>
            <a:endParaRPr lang="en-US" sz="3200" b="1" dirty="0">
              <a:solidFill>
                <a:schemeClr val="tx2"/>
              </a:solidFill>
            </a:endParaRPr>
          </a:p>
          <a:p>
            <a:pPr marL="342900" indent="-342900">
              <a:buFont typeface="Arial" panose="020B0604020202020204" pitchFamily="34" charset="0"/>
              <a:buChar char="•"/>
            </a:pPr>
            <a:r>
              <a:rPr lang="en-US" sz="3200" b="1" dirty="0">
                <a:solidFill>
                  <a:schemeClr val="tx2"/>
                </a:solidFill>
              </a:rPr>
              <a:t>Additional items such as hearing and dental</a:t>
            </a:r>
          </a:p>
        </p:txBody>
      </p:sp>
      <p:sp>
        <p:nvSpPr>
          <p:cNvPr id="2" name="Slide Number Placeholder 1"/>
          <p:cNvSpPr>
            <a:spLocks noGrp="1"/>
          </p:cNvSpPr>
          <p:nvPr>
            <p:ph type="sldNum" sz="quarter" idx="12"/>
          </p:nvPr>
        </p:nvSpPr>
        <p:spPr/>
        <p:txBody>
          <a:bodyPr/>
          <a:lstStyle/>
          <a:p>
            <a:fld id="{02AC6292-5B85-470A-8D43-F7202B6ECEC1}" type="slidenum">
              <a:rPr lang="en-US" smtClean="0"/>
              <a:t>7</a:t>
            </a:fld>
            <a:endParaRPr lang="en-US"/>
          </a:p>
        </p:txBody>
      </p:sp>
    </p:spTree>
    <p:extLst>
      <p:ext uri="{BB962C8B-B14F-4D97-AF65-F5344CB8AC3E}">
        <p14:creationId xmlns:p14="http://schemas.microsoft.com/office/powerpoint/2010/main" val="2272780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729072" y="1600200"/>
            <a:ext cx="4186328" cy="39624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69036" y="1600200"/>
            <a:ext cx="4186328" cy="39624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0"/>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2745" y="538490"/>
            <a:ext cx="8067855" cy="523220"/>
          </a:xfrm>
          <a:prstGeom prst="rect">
            <a:avLst/>
          </a:prstGeom>
          <a:noFill/>
        </p:spPr>
        <p:txBody>
          <a:bodyPr wrap="square" rtlCol="0">
            <a:spAutoFit/>
          </a:bodyPr>
          <a:lstStyle/>
          <a:p>
            <a:pPr algn="ctr"/>
            <a:r>
              <a:rPr lang="en-US" sz="2800" b="1" dirty="0" smtClean="0">
                <a:solidFill>
                  <a:schemeClr val="bg1"/>
                </a:solidFill>
              </a:rPr>
              <a:t>Do I Need More Coverage?</a:t>
            </a:r>
            <a:endParaRPr lang="en-US" sz="2800" b="1" dirty="0">
              <a:solidFill>
                <a:schemeClr val="bg1"/>
              </a:solidFil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6436" y="4876800"/>
            <a:ext cx="1371600" cy="1371600"/>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4876800"/>
            <a:ext cx="1371600" cy="1371600"/>
          </a:xfrm>
          <a:prstGeom prst="rect">
            <a:avLst/>
          </a:prstGeom>
        </p:spPr>
      </p:pic>
      <p:sp>
        <p:nvSpPr>
          <p:cNvPr id="16" name="TextBox 15"/>
          <p:cNvSpPr txBox="1"/>
          <p:nvPr/>
        </p:nvSpPr>
        <p:spPr>
          <a:xfrm>
            <a:off x="323850" y="2438400"/>
            <a:ext cx="4076700" cy="1323439"/>
          </a:xfrm>
          <a:prstGeom prst="rect">
            <a:avLst/>
          </a:prstGeom>
          <a:noFill/>
        </p:spPr>
        <p:txBody>
          <a:bodyPr wrap="square" rtlCol="0">
            <a:spAutoFit/>
          </a:bodyPr>
          <a:lstStyle/>
          <a:p>
            <a:pPr algn="ctr"/>
            <a:r>
              <a:rPr lang="en-US" sz="4000" b="1" dirty="0">
                <a:solidFill>
                  <a:schemeClr val="tx2"/>
                </a:solidFill>
              </a:rPr>
              <a:t>Medicare</a:t>
            </a:r>
          </a:p>
          <a:p>
            <a:pPr algn="ctr"/>
            <a:r>
              <a:rPr lang="en-US" sz="4000" b="1" dirty="0">
                <a:solidFill>
                  <a:schemeClr val="tx2"/>
                </a:solidFill>
              </a:rPr>
              <a:t>Advantage</a:t>
            </a:r>
          </a:p>
        </p:txBody>
      </p:sp>
      <p:sp>
        <p:nvSpPr>
          <p:cNvPr id="17" name="TextBox 16"/>
          <p:cNvSpPr txBox="1"/>
          <p:nvPr/>
        </p:nvSpPr>
        <p:spPr>
          <a:xfrm>
            <a:off x="4838700" y="2438400"/>
            <a:ext cx="4076700" cy="1323439"/>
          </a:xfrm>
          <a:prstGeom prst="rect">
            <a:avLst/>
          </a:prstGeom>
          <a:noFill/>
        </p:spPr>
        <p:txBody>
          <a:bodyPr wrap="square" rtlCol="0">
            <a:spAutoFit/>
          </a:bodyPr>
          <a:lstStyle/>
          <a:p>
            <a:pPr algn="ctr"/>
            <a:r>
              <a:rPr lang="en-US" sz="4000" b="1" dirty="0">
                <a:solidFill>
                  <a:schemeClr val="tx2"/>
                </a:solidFill>
              </a:rPr>
              <a:t>Medicare</a:t>
            </a:r>
          </a:p>
          <a:p>
            <a:pPr algn="ctr"/>
            <a:r>
              <a:rPr lang="en-US" sz="4000" b="1" dirty="0">
                <a:solidFill>
                  <a:schemeClr val="tx2"/>
                </a:solidFill>
              </a:rPr>
              <a:t>Supplement</a:t>
            </a:r>
          </a:p>
        </p:txBody>
      </p:sp>
      <p:sp>
        <p:nvSpPr>
          <p:cNvPr id="18" name="TextBox 17"/>
          <p:cNvSpPr txBox="1"/>
          <p:nvPr/>
        </p:nvSpPr>
        <p:spPr>
          <a:xfrm>
            <a:off x="405890" y="3955915"/>
            <a:ext cx="3912619" cy="523220"/>
          </a:xfrm>
          <a:prstGeom prst="rect">
            <a:avLst/>
          </a:prstGeom>
          <a:noFill/>
        </p:spPr>
        <p:txBody>
          <a:bodyPr wrap="square" rtlCol="0">
            <a:spAutoFit/>
          </a:bodyPr>
          <a:lstStyle/>
          <a:p>
            <a:pPr algn="ctr"/>
            <a:r>
              <a:rPr lang="en-US" sz="2800" b="1" dirty="0" smtClean="0">
                <a:solidFill>
                  <a:schemeClr val="tx1">
                    <a:lumMod val="50000"/>
                    <a:lumOff val="50000"/>
                  </a:schemeClr>
                </a:solidFill>
              </a:rPr>
              <a:t>“PART C”</a:t>
            </a:r>
            <a:endParaRPr lang="en-US" sz="2800" b="1" dirty="0">
              <a:solidFill>
                <a:schemeClr val="tx1">
                  <a:lumMod val="50000"/>
                  <a:lumOff val="50000"/>
                </a:schemeClr>
              </a:solidFill>
            </a:endParaRPr>
          </a:p>
        </p:txBody>
      </p:sp>
      <p:sp>
        <p:nvSpPr>
          <p:cNvPr id="19" name="TextBox 18"/>
          <p:cNvSpPr txBox="1"/>
          <p:nvPr/>
        </p:nvSpPr>
        <p:spPr>
          <a:xfrm>
            <a:off x="4865926" y="3955915"/>
            <a:ext cx="3912619" cy="523220"/>
          </a:xfrm>
          <a:prstGeom prst="rect">
            <a:avLst/>
          </a:prstGeom>
          <a:noFill/>
        </p:spPr>
        <p:txBody>
          <a:bodyPr wrap="square" rtlCol="0">
            <a:spAutoFit/>
          </a:bodyPr>
          <a:lstStyle/>
          <a:p>
            <a:pPr algn="ctr"/>
            <a:r>
              <a:rPr lang="en-US" sz="2800" b="1" dirty="0" smtClean="0">
                <a:solidFill>
                  <a:schemeClr val="tx1">
                    <a:lumMod val="50000"/>
                    <a:lumOff val="50000"/>
                  </a:schemeClr>
                </a:solidFill>
              </a:rPr>
              <a:t>“</a:t>
            </a:r>
            <a:r>
              <a:rPr lang="en-US" sz="2800" b="1" dirty="0" err="1" smtClean="0">
                <a:solidFill>
                  <a:schemeClr val="tx1">
                    <a:lumMod val="50000"/>
                    <a:lumOff val="50000"/>
                  </a:schemeClr>
                </a:solidFill>
              </a:rPr>
              <a:t>Medigap</a:t>
            </a:r>
            <a:r>
              <a:rPr lang="en-US" sz="2800" b="1" dirty="0" smtClean="0">
                <a:solidFill>
                  <a:schemeClr val="tx1">
                    <a:lumMod val="50000"/>
                    <a:lumOff val="50000"/>
                  </a:schemeClr>
                </a:solidFill>
              </a:rPr>
              <a:t>”</a:t>
            </a:r>
            <a:endParaRPr lang="en-US" sz="2800" b="1" dirty="0">
              <a:solidFill>
                <a:schemeClr val="tx1">
                  <a:lumMod val="50000"/>
                  <a:lumOff val="50000"/>
                </a:schemeClr>
              </a:solidFill>
            </a:endParaRP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2589" y="6460571"/>
            <a:ext cx="2808166" cy="311055"/>
          </a:xfrm>
          <a:prstGeom prst="rect">
            <a:avLst/>
          </a:prstGeom>
        </p:spPr>
      </p:pic>
      <p:sp>
        <p:nvSpPr>
          <p:cNvPr id="3" name="Slide Number Placeholder 2"/>
          <p:cNvSpPr>
            <a:spLocks noGrp="1"/>
          </p:cNvSpPr>
          <p:nvPr>
            <p:ph type="sldNum" sz="quarter" idx="12"/>
          </p:nvPr>
        </p:nvSpPr>
        <p:spPr/>
        <p:txBody>
          <a:bodyPr/>
          <a:lstStyle/>
          <a:p>
            <a:fld id="{02AC6292-5B85-470A-8D43-F7202B6ECEC1}" type="slidenum">
              <a:rPr lang="en-US" smtClean="0"/>
              <a:t>8</a:t>
            </a:fld>
            <a:endParaRPr lang="en-US"/>
          </a:p>
        </p:txBody>
      </p:sp>
    </p:spTree>
    <p:extLst>
      <p:ext uri="{BB962C8B-B14F-4D97-AF65-F5344CB8AC3E}">
        <p14:creationId xmlns:p14="http://schemas.microsoft.com/office/powerpoint/2010/main" val="2272780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60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2745" y="538490"/>
            <a:ext cx="8067855" cy="523220"/>
          </a:xfrm>
          <a:prstGeom prst="rect">
            <a:avLst/>
          </a:prstGeom>
          <a:noFill/>
        </p:spPr>
        <p:txBody>
          <a:bodyPr wrap="square" rtlCol="0">
            <a:spAutoFit/>
          </a:bodyPr>
          <a:lstStyle/>
          <a:p>
            <a:pPr algn="ctr"/>
            <a:r>
              <a:rPr lang="en-US" sz="2800" b="1" dirty="0" smtClean="0">
                <a:solidFill>
                  <a:schemeClr val="bg1"/>
                </a:solidFill>
              </a:rPr>
              <a:t>Comparison</a:t>
            </a:r>
            <a:endParaRPr lang="en-US" sz="2800" b="1" dirty="0">
              <a:solidFill>
                <a:schemeClr val="bg1"/>
              </a:solidFil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3479028"/>
            <a:ext cx="1143099" cy="1143099"/>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3466438"/>
            <a:ext cx="1143099" cy="1143099"/>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4670" y="4965491"/>
            <a:ext cx="1143099" cy="1143099"/>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00" y="4965491"/>
            <a:ext cx="1143099" cy="1143099"/>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3000" y="3542638"/>
            <a:ext cx="1143099" cy="1143099"/>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43200" y="3530048"/>
            <a:ext cx="1143099" cy="1143099"/>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9870" y="5029101"/>
            <a:ext cx="1143099" cy="1143099"/>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43200" y="5029101"/>
            <a:ext cx="1143099" cy="1143099"/>
          </a:xfrm>
          <a:prstGeom prst="rect">
            <a:avLst/>
          </a:prstGeom>
        </p:spPr>
      </p:pic>
      <p:cxnSp>
        <p:nvCxnSpPr>
          <p:cNvPr id="20" name="Straight Connector 19"/>
          <p:cNvCxnSpPr/>
          <p:nvPr/>
        </p:nvCxnSpPr>
        <p:spPr>
          <a:xfrm flipH="1">
            <a:off x="4571163" y="1905000"/>
            <a:ext cx="837" cy="4039593"/>
          </a:xfrm>
          <a:prstGeom prst="line">
            <a:avLst/>
          </a:prstGeom>
          <a:ln>
            <a:solidFill>
              <a:schemeClr val="tx2">
                <a:lumMod val="20000"/>
                <a:lumOff val="80000"/>
              </a:schemeClr>
            </a:solidFill>
          </a:ln>
        </p:spPr>
        <p:style>
          <a:lnRef idx="3">
            <a:schemeClr val="accent1"/>
          </a:lnRef>
          <a:fillRef idx="0">
            <a:schemeClr val="accent1"/>
          </a:fillRef>
          <a:effectRef idx="2">
            <a:schemeClr val="accent1"/>
          </a:effectRef>
          <a:fontRef idx="minor">
            <a:schemeClr val="tx1"/>
          </a:fontRef>
        </p:style>
      </p:cxnSp>
      <p:cxnSp>
        <p:nvCxnSpPr>
          <p:cNvPr id="22" name="Straight Connector 21"/>
          <p:cNvCxnSpPr/>
          <p:nvPr/>
        </p:nvCxnSpPr>
        <p:spPr>
          <a:xfrm flipH="1">
            <a:off x="457200" y="3237838"/>
            <a:ext cx="8382000" cy="0"/>
          </a:xfrm>
          <a:prstGeom prst="line">
            <a:avLst/>
          </a:prstGeom>
          <a:ln>
            <a:solidFill>
              <a:schemeClr val="tx2">
                <a:lumMod val="20000"/>
                <a:lumOff val="80000"/>
              </a:schemeClr>
            </a:solidFill>
          </a:ln>
        </p:spPr>
        <p:style>
          <a:lnRef idx="3">
            <a:schemeClr val="accent1"/>
          </a:lnRef>
          <a:fillRef idx="0">
            <a:schemeClr val="accent1"/>
          </a:fillRef>
          <a:effectRef idx="2">
            <a:schemeClr val="accent1"/>
          </a:effectRef>
          <a:fontRef idx="minor">
            <a:schemeClr val="tx1"/>
          </a:fontRef>
        </p:style>
      </p:cxnSp>
      <p:sp>
        <p:nvSpPr>
          <p:cNvPr id="28" name="TextBox 27"/>
          <p:cNvSpPr txBox="1"/>
          <p:nvPr/>
        </p:nvSpPr>
        <p:spPr>
          <a:xfrm>
            <a:off x="1143000" y="1717597"/>
            <a:ext cx="2881819" cy="1323439"/>
          </a:xfrm>
          <a:prstGeom prst="rect">
            <a:avLst/>
          </a:prstGeom>
          <a:noFill/>
        </p:spPr>
        <p:txBody>
          <a:bodyPr wrap="square" rtlCol="0">
            <a:spAutoFit/>
          </a:bodyPr>
          <a:lstStyle/>
          <a:p>
            <a:pPr algn="ctr"/>
            <a:r>
              <a:rPr lang="en-US" sz="4000" b="1" dirty="0">
                <a:solidFill>
                  <a:schemeClr val="tx2"/>
                </a:solidFill>
              </a:rPr>
              <a:t>Medicare</a:t>
            </a:r>
          </a:p>
          <a:p>
            <a:pPr algn="ctr"/>
            <a:r>
              <a:rPr lang="en-US" sz="4000" b="1" dirty="0">
                <a:solidFill>
                  <a:schemeClr val="tx2"/>
                </a:solidFill>
              </a:rPr>
              <a:t>Advantage</a:t>
            </a:r>
          </a:p>
        </p:txBody>
      </p:sp>
      <p:sp>
        <p:nvSpPr>
          <p:cNvPr id="30" name="TextBox 29"/>
          <p:cNvSpPr txBox="1"/>
          <p:nvPr/>
        </p:nvSpPr>
        <p:spPr>
          <a:xfrm>
            <a:off x="5048349" y="1735431"/>
            <a:ext cx="2952750" cy="1323439"/>
          </a:xfrm>
          <a:prstGeom prst="rect">
            <a:avLst/>
          </a:prstGeom>
          <a:noFill/>
        </p:spPr>
        <p:txBody>
          <a:bodyPr wrap="square" rtlCol="0">
            <a:spAutoFit/>
          </a:bodyPr>
          <a:lstStyle/>
          <a:p>
            <a:pPr algn="ctr"/>
            <a:r>
              <a:rPr lang="en-US" sz="4000" b="1" dirty="0">
                <a:solidFill>
                  <a:schemeClr val="tx2"/>
                </a:solidFill>
              </a:rPr>
              <a:t>Medicare</a:t>
            </a:r>
          </a:p>
          <a:p>
            <a:pPr algn="ctr"/>
            <a:r>
              <a:rPr lang="en-US" sz="4000" b="1" dirty="0">
                <a:solidFill>
                  <a:schemeClr val="tx2"/>
                </a:solidFill>
              </a:rPr>
              <a:t>Supplement</a:t>
            </a:r>
          </a:p>
        </p:txBody>
      </p:sp>
      <p:pic>
        <p:nvPicPr>
          <p:cNvPr id="32" name="Picture 3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72589" y="6460571"/>
            <a:ext cx="2808166" cy="311055"/>
          </a:xfrm>
          <a:prstGeom prst="rect">
            <a:avLst/>
          </a:prstGeom>
        </p:spPr>
      </p:pic>
      <p:sp>
        <p:nvSpPr>
          <p:cNvPr id="33" name="Slide Number Placeholder 32"/>
          <p:cNvSpPr>
            <a:spLocks noGrp="1"/>
          </p:cNvSpPr>
          <p:nvPr>
            <p:ph type="sldNum" sz="quarter" idx="12"/>
          </p:nvPr>
        </p:nvSpPr>
        <p:spPr/>
        <p:txBody>
          <a:bodyPr/>
          <a:lstStyle/>
          <a:p>
            <a:fld id="{02AC6292-5B85-470A-8D43-F7202B6ECEC1}" type="slidenum">
              <a:rPr lang="en-US" smtClean="0"/>
              <a:t>9</a:t>
            </a:fld>
            <a:endParaRPr lang="en-US"/>
          </a:p>
        </p:txBody>
      </p:sp>
    </p:spTree>
    <p:extLst>
      <p:ext uri="{BB962C8B-B14F-4D97-AF65-F5344CB8AC3E}">
        <p14:creationId xmlns:p14="http://schemas.microsoft.com/office/powerpoint/2010/main" val="22727803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828</TotalTime>
  <Words>903</Words>
  <Application>Microsoft Office PowerPoint</Application>
  <PresentationFormat>On-screen Show (4:3)</PresentationFormat>
  <Paragraphs>152</Paragraphs>
  <Slides>19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ITHelpdesk</dc:creator>
  <cp:lastModifiedBy>Devarakonda, Madhavi V</cp:lastModifiedBy>
  <cp:revision>47</cp:revision>
  <cp:lastPrinted>2019-04-19T15:12:57Z</cp:lastPrinted>
  <dcterms:created xsi:type="dcterms:W3CDTF">2018-05-09T15:54:09Z</dcterms:created>
  <dcterms:modified xsi:type="dcterms:W3CDTF">2021-11-10T21:19:40Z</dcterms:modified>
</cp:coreProperties>
</file>